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snapToGrid="0">
      <p:cViewPr varScale="1">
        <p:scale>
          <a:sx n="77" d="100"/>
          <a:sy n="77" d="100"/>
        </p:scale>
        <p:origin x="76"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5067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1593A0FB-FB0B-431C-AEA0-17CEBB43F75A}" type="datetimeFigureOut">
              <a:rPr lang="en-US" smtClean="0"/>
              <a:t>7/19/2019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2517335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700622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06314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12151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08113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4051840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14871953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129283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1454267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93A0FB-FB0B-431C-AEA0-17CEBB43F75A}" type="datetimeFigureOut">
              <a:rPr lang="en-US" smtClean="0"/>
              <a:t>7/19/2019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2907629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93A0FB-FB0B-431C-AEA0-17CEBB43F75A}" type="datetimeFigureOut">
              <a:rPr lang="en-US" smtClean="0"/>
              <a:t>7/19/2019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3633302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93A0FB-FB0B-431C-AEA0-17CEBB43F75A}" type="datetimeFigureOut">
              <a:rPr lang="en-US" smtClean="0"/>
              <a:t>7/19/2019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582133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93A0FB-FB0B-431C-AEA0-17CEBB43F75A}" type="datetimeFigureOut">
              <a:rPr lang="en-US" smtClean="0"/>
              <a:t>7/19/2019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2905338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93A0FB-FB0B-431C-AEA0-17CEBB43F75A}" type="datetimeFigureOut">
              <a:rPr lang="en-US" smtClean="0"/>
              <a:t>7/19/2019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1641990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93A0FB-FB0B-431C-AEA0-17CEBB43F75A}" type="datetimeFigureOut">
              <a:rPr lang="en-US" smtClean="0"/>
              <a:t>7/19/2019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361323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93A0FB-FB0B-431C-AEA0-17CEBB43F75A}" type="datetimeFigureOut">
              <a:rPr lang="en-US" smtClean="0"/>
              <a:t>7/19/2019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6454FD-D104-4A9C-AC5A-33AFF3BC1E07}" type="slidenum">
              <a:rPr lang="en-US" smtClean="0"/>
              <a:t>‹#›</a:t>
            </a:fld>
            <a:endParaRPr lang="en-US"/>
          </a:p>
        </p:txBody>
      </p:sp>
    </p:spTree>
    <p:extLst>
      <p:ext uri="{BB962C8B-B14F-4D97-AF65-F5344CB8AC3E}">
        <p14:creationId xmlns:p14="http://schemas.microsoft.com/office/powerpoint/2010/main" val="196883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593A0FB-FB0B-431C-AEA0-17CEBB43F75A}" type="datetimeFigureOut">
              <a:rPr lang="en-US" smtClean="0"/>
              <a:t>7/19/2019</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36454FD-D104-4A9C-AC5A-33AFF3BC1E07}" type="slidenum">
              <a:rPr lang="en-US" smtClean="0"/>
              <a:t>‹#›</a:t>
            </a:fld>
            <a:endParaRPr lang="en-US"/>
          </a:p>
        </p:txBody>
      </p:sp>
    </p:spTree>
    <p:extLst>
      <p:ext uri="{BB962C8B-B14F-4D97-AF65-F5344CB8AC3E}">
        <p14:creationId xmlns:p14="http://schemas.microsoft.com/office/powerpoint/2010/main" val="171278200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GMASSI~2\AppData\Local\Temp\ARB LOGO.png"/>
          <p:cNvPicPr/>
          <p:nvPr/>
        </p:nvPicPr>
        <p:blipFill>
          <a:blip r:embed="rId2" cstate="print"/>
          <a:srcRect/>
          <a:stretch>
            <a:fillRect/>
          </a:stretch>
        </p:blipFill>
        <p:spPr bwMode="auto">
          <a:xfrm>
            <a:off x="2085474" y="208547"/>
            <a:ext cx="7892715" cy="6096000"/>
          </a:xfrm>
          <a:prstGeom prst="rect">
            <a:avLst/>
          </a:prstGeom>
          <a:noFill/>
          <a:ln w="9525">
            <a:noFill/>
            <a:miter lim="800000"/>
            <a:headEnd/>
            <a:tailEnd/>
          </a:ln>
        </p:spPr>
      </p:pic>
    </p:spTree>
    <p:extLst>
      <p:ext uri="{BB962C8B-B14F-4D97-AF65-F5344CB8AC3E}">
        <p14:creationId xmlns:p14="http://schemas.microsoft.com/office/powerpoint/2010/main" val="3250348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80" y="633359"/>
            <a:ext cx="11201400" cy="5242461"/>
          </a:xfrm>
          <a:prstGeom prst="rect">
            <a:avLst/>
          </a:prstGeom>
        </p:spPr>
        <p:txBody>
          <a:bodyPr wrap="square">
            <a:spAutoFit/>
          </a:bodyPr>
          <a:lstStyle/>
          <a:p>
            <a:pPr>
              <a:spcAft>
                <a:spcPts val="1360"/>
              </a:spcAft>
            </a:pPr>
            <a:r>
              <a:rPr lang="en-US" sz="2400" dirty="0">
                <a:solidFill>
                  <a:srgbClr val="000000"/>
                </a:solidFill>
                <a:latin typeface="Arial" panose="020B0604020202020204" pitchFamily="34" charset="0"/>
                <a:ea typeface="Calibri" panose="020F0502020204030204" pitchFamily="34" charset="0"/>
              </a:rPr>
              <a:t>a(q) Large cash withdrawals from a previously dormant/inactive account, or from an account which has just received an unexpected large credit from abroad. </a:t>
            </a:r>
          </a:p>
          <a:p>
            <a:pPr>
              <a:spcAft>
                <a:spcPts val="1360"/>
              </a:spcAft>
            </a:pPr>
            <a:r>
              <a:rPr lang="en-US" sz="2400" dirty="0">
                <a:solidFill>
                  <a:srgbClr val="000000"/>
                </a:solidFill>
                <a:latin typeface="Arial" panose="020B0604020202020204" pitchFamily="34" charset="0"/>
                <a:ea typeface="Calibri" panose="020F0502020204030204" pitchFamily="34" charset="0"/>
              </a:rPr>
              <a:t>(r) Greater use of safe deposit facilities by individuals, particularly the use of sealed packets which are deposited and soon withdrawn. </a:t>
            </a:r>
          </a:p>
          <a:p>
            <a:pPr>
              <a:spcAft>
                <a:spcPts val="1360"/>
              </a:spcAft>
            </a:pPr>
            <a:r>
              <a:rPr lang="en-US" sz="2400" dirty="0">
                <a:solidFill>
                  <a:srgbClr val="000000"/>
                </a:solidFill>
                <a:latin typeface="Arial" panose="020B0604020202020204" pitchFamily="34" charset="0"/>
                <a:ea typeface="Calibri" panose="020F0502020204030204" pitchFamily="34" charset="0"/>
              </a:rPr>
              <a:t>(s) Substantial increase in deposits of cash or negotiable instruments by a professional firm or company, using client accounts or in-house company or trust accounts, especially if the deposits are promptly transferred between other client company </a:t>
            </a:r>
            <a:r>
              <a:rPr lang="en-US" sz="2400" dirty="0" err="1">
                <a:solidFill>
                  <a:srgbClr val="000000"/>
                </a:solidFill>
                <a:latin typeface="Arial" panose="020B0604020202020204" pitchFamily="34" charset="0"/>
                <a:ea typeface="Calibri" panose="020F0502020204030204" pitchFamily="34" charset="0"/>
              </a:rPr>
              <a:t>nd</a:t>
            </a:r>
            <a:r>
              <a:rPr lang="en-US" sz="2400" dirty="0">
                <a:solidFill>
                  <a:srgbClr val="000000"/>
                </a:solidFill>
                <a:latin typeface="Arial" panose="020B0604020202020204" pitchFamily="34" charset="0"/>
                <a:ea typeface="Calibri" panose="020F0502020204030204" pitchFamily="34" charset="0"/>
              </a:rPr>
              <a:t> trust accounts. </a:t>
            </a:r>
          </a:p>
          <a:p>
            <a:pPr>
              <a:spcAft>
                <a:spcPts val="1360"/>
              </a:spcAft>
            </a:pPr>
            <a:r>
              <a:rPr lang="en-US" sz="2400" dirty="0">
                <a:solidFill>
                  <a:srgbClr val="000000"/>
                </a:solidFill>
                <a:latin typeface="Arial" panose="020B0604020202020204" pitchFamily="34" charset="0"/>
                <a:ea typeface="Calibri" panose="020F0502020204030204" pitchFamily="34" charset="0"/>
              </a:rPr>
              <a:t>(t) Large number of individuals making payments into the same account without an adequate explanation. </a:t>
            </a:r>
          </a:p>
          <a:p>
            <a:pPr>
              <a:spcAft>
                <a:spcPts val="1360"/>
              </a:spcAft>
            </a:pPr>
            <a:r>
              <a:rPr lang="en-US" sz="2400" dirty="0">
                <a:solidFill>
                  <a:srgbClr val="000000"/>
                </a:solidFill>
                <a:latin typeface="Arial" panose="020B0604020202020204" pitchFamily="34" charset="0"/>
                <a:ea typeface="Calibri" panose="020F0502020204030204" pitchFamily="34" charset="0"/>
              </a:rPr>
              <a:t>(u) High velocity of funds that reflects the large volume of money flowing through an account. </a:t>
            </a:r>
          </a:p>
        </p:txBody>
      </p:sp>
    </p:spTree>
    <p:extLst>
      <p:ext uri="{BB962C8B-B14F-4D97-AF65-F5344CB8AC3E}">
        <p14:creationId xmlns:p14="http://schemas.microsoft.com/office/powerpoint/2010/main" val="1946113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2336" y="667512"/>
            <a:ext cx="10808208" cy="1995418"/>
          </a:xfrm>
          <a:prstGeom prst="rect">
            <a:avLst/>
          </a:prstGeom>
        </p:spPr>
        <p:txBody>
          <a:bodyPr wrap="square">
            <a:spAutoFit/>
          </a:bodyPr>
          <a:lstStyle/>
          <a:p>
            <a:pPr>
              <a:spcAft>
                <a:spcPts val="1360"/>
              </a:spcAft>
            </a:pPr>
            <a:r>
              <a:rPr lang="en-US" sz="2800" dirty="0" smtClean="0">
                <a:solidFill>
                  <a:srgbClr val="000000"/>
                </a:solidFill>
                <a:latin typeface="Arial" panose="020B0604020202020204" pitchFamily="34" charset="0"/>
                <a:ea typeface="Calibri" panose="020F0502020204030204" pitchFamily="34" charset="0"/>
              </a:rPr>
              <a:t>(v) An account of a license forex bureau that receives unusual deposits from third parties. </a:t>
            </a:r>
          </a:p>
          <a:p>
            <a:r>
              <a:rPr lang="en-US" sz="2800" dirty="0" smtClean="0">
                <a:solidFill>
                  <a:srgbClr val="000000"/>
                </a:solidFill>
                <a:latin typeface="Arial" panose="020B0604020202020204" pitchFamily="34" charset="0"/>
                <a:ea typeface="Calibri" panose="020F0502020204030204" pitchFamily="34" charset="0"/>
              </a:rPr>
              <a:t>(w) An account operated in the name of an off-shore company with structured movement of funds. </a:t>
            </a:r>
            <a:endParaRPr lang="en-US" sz="2800" dirty="0">
              <a:solidFill>
                <a:srgbClr val="000000"/>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352491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480" y="484632"/>
            <a:ext cx="11384280" cy="5863144"/>
          </a:xfrm>
          <a:prstGeom prst="rect">
            <a:avLst/>
          </a:prstGeom>
        </p:spPr>
        <p:txBody>
          <a:bodyPr wrap="square">
            <a:spAutoFit/>
          </a:bodyPr>
          <a:lstStyle/>
          <a:p>
            <a:pPr>
              <a:spcAft>
                <a:spcPts val="710"/>
              </a:spcAft>
            </a:pPr>
            <a:r>
              <a:rPr lang="en-US" sz="3200" b="1" dirty="0" smtClean="0">
                <a:solidFill>
                  <a:srgbClr val="000000"/>
                </a:solidFill>
                <a:effectLst/>
                <a:latin typeface="Arial" panose="020B0604020202020204" pitchFamily="34" charset="0"/>
                <a:ea typeface="Calibri" panose="020F0502020204030204" pitchFamily="34" charset="0"/>
              </a:rPr>
              <a:t>Trade-Based Money Laundering </a:t>
            </a:r>
            <a:endParaRPr lang="en-US" sz="2400" dirty="0" smtClean="0">
              <a:solidFill>
                <a:srgbClr val="000000"/>
              </a:solidFill>
              <a:effectLst/>
              <a:latin typeface="Arial" panose="020B0604020202020204" pitchFamily="34" charset="0"/>
              <a:ea typeface="Calibri" panose="020F0502020204030204" pitchFamily="34" charset="0"/>
            </a:endParaRPr>
          </a:p>
          <a:p>
            <a:pPr>
              <a:spcAft>
                <a:spcPts val="710"/>
              </a:spcAft>
            </a:pPr>
            <a:r>
              <a:rPr lang="en-US" sz="2800" dirty="0" smtClean="0">
                <a:solidFill>
                  <a:srgbClr val="000000"/>
                </a:solidFill>
                <a:effectLst/>
                <a:latin typeface="Arial" panose="020B0604020202020204" pitchFamily="34" charset="0"/>
                <a:ea typeface="Calibri" panose="020F0502020204030204" pitchFamily="34" charset="0"/>
              </a:rPr>
              <a:t>a. Over and under-invoicing of goods and services. </a:t>
            </a:r>
          </a:p>
          <a:p>
            <a:pPr>
              <a:spcAft>
                <a:spcPts val="710"/>
              </a:spcAft>
            </a:pPr>
            <a:r>
              <a:rPr lang="en-US" sz="2800" dirty="0" smtClean="0">
                <a:solidFill>
                  <a:srgbClr val="000000"/>
                </a:solidFill>
                <a:effectLst/>
                <a:latin typeface="Arial" panose="020B0604020202020204" pitchFamily="34" charset="0"/>
                <a:ea typeface="Calibri" panose="020F0502020204030204" pitchFamily="34" charset="0"/>
              </a:rPr>
              <a:t>b. Multiple invoicing of goods and services. </a:t>
            </a:r>
          </a:p>
          <a:p>
            <a:pPr>
              <a:spcAft>
                <a:spcPts val="710"/>
              </a:spcAft>
            </a:pPr>
            <a:r>
              <a:rPr lang="en-US" sz="2800" dirty="0" smtClean="0">
                <a:solidFill>
                  <a:srgbClr val="000000"/>
                </a:solidFill>
                <a:effectLst/>
                <a:latin typeface="Arial" panose="020B0604020202020204" pitchFamily="34" charset="0"/>
                <a:ea typeface="Calibri" panose="020F0502020204030204" pitchFamily="34" charset="0"/>
              </a:rPr>
              <a:t>c. Falsely described goods and services and “phantom” shipments whereby the exporter does not ship any goods at all after payments had been made, particularly under confirmed letters of credit. </a:t>
            </a:r>
          </a:p>
          <a:p>
            <a:pPr>
              <a:spcAft>
                <a:spcPts val="710"/>
              </a:spcAft>
            </a:pPr>
            <a:r>
              <a:rPr lang="en-US" sz="2800" dirty="0" smtClean="0">
                <a:solidFill>
                  <a:srgbClr val="000000"/>
                </a:solidFill>
                <a:effectLst/>
                <a:latin typeface="Arial" panose="020B0604020202020204" pitchFamily="34" charset="0"/>
                <a:ea typeface="Calibri" panose="020F0502020204030204" pitchFamily="34" charset="0"/>
              </a:rPr>
              <a:t>d. Transfer pricing. </a:t>
            </a:r>
          </a:p>
          <a:p>
            <a:pPr>
              <a:spcAft>
                <a:spcPts val="710"/>
              </a:spcAft>
            </a:pPr>
            <a:r>
              <a:rPr lang="en-US" sz="2800" dirty="0" smtClean="0">
                <a:solidFill>
                  <a:srgbClr val="000000"/>
                </a:solidFill>
                <a:effectLst/>
                <a:latin typeface="Arial" panose="020B0604020202020204" pitchFamily="34" charset="0"/>
                <a:ea typeface="Calibri" panose="020F0502020204030204" pitchFamily="34" charset="0"/>
              </a:rPr>
              <a:t>e. Transaction structure appears unnecessarily complex and designed to obscure the true nature of the transaction. </a:t>
            </a:r>
          </a:p>
          <a:p>
            <a:r>
              <a:rPr lang="en-US" sz="2800" dirty="0" smtClean="0">
                <a:solidFill>
                  <a:srgbClr val="000000"/>
                </a:solidFill>
                <a:effectLst/>
                <a:latin typeface="Arial" panose="020B0604020202020204" pitchFamily="34" charset="0"/>
                <a:ea typeface="Calibri" panose="020F0502020204030204" pitchFamily="34" charset="0"/>
              </a:rPr>
              <a:t>f. Items shipped are inconsistent with the nature of the </a:t>
            </a:r>
            <a:r>
              <a:rPr lang="en-US" sz="2800" dirty="0" err="1" smtClean="0">
                <a:solidFill>
                  <a:srgbClr val="000000"/>
                </a:solidFill>
                <a:effectLst/>
                <a:latin typeface="Arial" panose="020B0604020202020204" pitchFamily="34" charset="0"/>
                <a:ea typeface="Calibri" panose="020F0502020204030204" pitchFamily="34" charset="0"/>
              </a:rPr>
              <a:t>customer‟s</a:t>
            </a:r>
            <a:r>
              <a:rPr lang="en-US" sz="2800" dirty="0" smtClean="0">
                <a:solidFill>
                  <a:srgbClr val="000000"/>
                </a:solidFill>
                <a:effectLst/>
                <a:latin typeface="Arial" panose="020B0604020202020204" pitchFamily="34" charset="0"/>
                <a:ea typeface="Calibri" panose="020F0502020204030204" pitchFamily="34" charset="0"/>
              </a:rPr>
              <a:t> normal business and the transaction lacks an obvious economic rationale. </a:t>
            </a:r>
            <a:endParaRPr lang="en-US" sz="2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956621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1752" y="950976"/>
            <a:ext cx="11329416" cy="1564531"/>
          </a:xfrm>
          <a:prstGeom prst="rect">
            <a:avLst/>
          </a:prstGeom>
        </p:spPr>
        <p:txBody>
          <a:bodyPr wrap="square">
            <a:spAutoFit/>
          </a:bodyPr>
          <a:lstStyle/>
          <a:p>
            <a:pPr>
              <a:spcAft>
                <a:spcPts val="1360"/>
              </a:spcAft>
            </a:pPr>
            <a:r>
              <a:rPr lang="en-US" sz="2800" dirty="0" smtClean="0">
                <a:solidFill>
                  <a:srgbClr val="000000"/>
                </a:solidFill>
                <a:effectLst/>
                <a:latin typeface="Arial" panose="020B0604020202020204" pitchFamily="34" charset="0"/>
                <a:ea typeface="Calibri" panose="020F0502020204030204" pitchFamily="34" charset="0"/>
              </a:rPr>
              <a:t>g. Customer requests payment of proceeds to an unrelated third party. </a:t>
            </a:r>
          </a:p>
          <a:p>
            <a:pPr>
              <a:spcAft>
                <a:spcPts val="1360"/>
              </a:spcAft>
            </a:pPr>
            <a:r>
              <a:rPr lang="en-US" sz="2800" dirty="0" smtClean="0">
                <a:solidFill>
                  <a:srgbClr val="000000"/>
                </a:solidFill>
                <a:effectLst/>
                <a:latin typeface="Arial" panose="020B0604020202020204" pitchFamily="34" charset="0"/>
                <a:ea typeface="Calibri" panose="020F0502020204030204" pitchFamily="34" charset="0"/>
              </a:rPr>
              <a:t>h. Significantly amended Letters of Credit (L/C) without reasonable justification or changes to the beneficiary or location of payment. </a:t>
            </a:r>
            <a:endParaRPr lang="en-US" sz="2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994883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8328" y="493776"/>
            <a:ext cx="11420856" cy="5314275"/>
          </a:xfrm>
          <a:prstGeom prst="rect">
            <a:avLst/>
          </a:prstGeom>
        </p:spPr>
        <p:txBody>
          <a:bodyPr wrap="square">
            <a:spAutoFit/>
          </a:bodyPr>
          <a:lstStyle/>
          <a:p>
            <a:r>
              <a:rPr lang="en-US" sz="3200" b="1" dirty="0" smtClean="0">
                <a:solidFill>
                  <a:srgbClr val="000000"/>
                </a:solidFill>
                <a:effectLst/>
                <a:latin typeface="Arial" panose="020B0604020202020204" pitchFamily="34" charset="0"/>
                <a:ea typeface="Calibri" panose="020F0502020204030204" pitchFamily="34" charset="0"/>
              </a:rPr>
              <a:t>Lending Activity </a:t>
            </a:r>
            <a:endParaRPr lang="en-US" sz="2400" dirty="0" smtClean="0">
              <a:solidFill>
                <a:srgbClr val="000000"/>
              </a:solidFill>
              <a:effectLst/>
              <a:latin typeface="Arial" panose="020B0604020202020204" pitchFamily="34" charset="0"/>
              <a:ea typeface="Calibri" panose="020F0502020204030204" pitchFamily="34" charset="0"/>
            </a:endParaRP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a. Customers who repay delinquent loans unexpectedly.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b. A customer who is reluctant or refuses to state the purpose of a loan or the source of repayment or provides a questionable purpose and/or source of repayment.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c. Loans secured by pledged assets held by third parties unrelated to the borrower.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d. Loans secured by deposits or other readily marketable assets, such as securities, particularly when owned by apparently unrelated third parties. Loans are made for, or are paid on behalf of, a third party with no reasonable explanation. </a:t>
            </a:r>
          </a:p>
          <a:p>
            <a:r>
              <a:rPr lang="en-US" sz="2400" dirty="0" smtClean="0">
                <a:solidFill>
                  <a:srgbClr val="000000"/>
                </a:solidFill>
                <a:effectLst/>
                <a:latin typeface="Arial" panose="020B0604020202020204" pitchFamily="34" charset="0"/>
                <a:ea typeface="Calibri" panose="020F0502020204030204" pitchFamily="34" charset="0"/>
              </a:rPr>
              <a:t>e. Loans lack a legitimate business purpose, provide the bank with significant fees for assuming minimal risk, or tend to obscure the movement of funds (e.g. loans made to a borrower and immediately sold to an entity-related to the borrower). </a:t>
            </a:r>
            <a:endParaRPr lang="en-US" sz="24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851645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760" y="236993"/>
            <a:ext cx="11128248" cy="6994222"/>
          </a:xfrm>
          <a:prstGeom prst="rect">
            <a:avLst/>
          </a:prstGeom>
        </p:spPr>
        <p:txBody>
          <a:bodyPr wrap="square">
            <a:spAutoFit/>
          </a:bodyPr>
          <a:lstStyle/>
          <a:p>
            <a:r>
              <a:rPr lang="en-US" sz="3200" b="1" dirty="0" smtClean="0">
                <a:solidFill>
                  <a:srgbClr val="000000"/>
                </a:solidFill>
                <a:effectLst/>
                <a:latin typeface="Arial" panose="020B0604020202020204" pitchFamily="34" charset="0"/>
                <a:ea typeface="Calibri" panose="020F0502020204030204" pitchFamily="34" charset="0"/>
              </a:rPr>
              <a:t>Terrorist Financing ―Red flags</a:t>
            </a:r>
            <a:endParaRPr lang="en-US" sz="2400" dirty="0" smtClean="0">
              <a:solidFill>
                <a:srgbClr val="000000"/>
              </a:solidFill>
              <a:effectLst/>
              <a:latin typeface="Arial" panose="020B0604020202020204" pitchFamily="34" charset="0"/>
              <a:ea typeface="Calibri" panose="020F0502020204030204" pitchFamily="34" charset="0"/>
            </a:endParaRP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a. Persons involved in currency transactions share an address or phone number, particularly when the address is also a business location or does not seem to correspond to the stated occupation (e.g., student, unemployed, or self-employed).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b. Financial transaction by a non-profit or charitable organization, for which there appears to be no logical economic purpose or for which there appears to be no link between the stated activity of the organization and other parties in the transaction.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c. A safe deposit box held on behalf of a commercial entity when the business activity of the customer is unknown or such activity does not appear to justify the use of a safe deposit box. </a:t>
            </a:r>
          </a:p>
          <a:p>
            <a:r>
              <a:rPr lang="en-US" sz="2400" dirty="0" smtClean="0">
                <a:solidFill>
                  <a:srgbClr val="000000"/>
                </a:solidFill>
                <a:effectLst/>
                <a:latin typeface="Arial" panose="020B0604020202020204" pitchFamily="34" charset="0"/>
                <a:ea typeface="Calibri" panose="020F0502020204030204" pitchFamily="34" charset="0"/>
              </a:rPr>
              <a:t>d. Large number of incoming or outgoing funds transfers takes place through a business account, and there appears to be no logical business or other economic </a:t>
            </a:r>
            <a:r>
              <a:rPr lang="en-US" sz="2400" dirty="0">
                <a:solidFill>
                  <a:srgbClr val="000000"/>
                </a:solidFill>
                <a:latin typeface="Arial" panose="020B0604020202020204" pitchFamily="34" charset="0"/>
                <a:ea typeface="Calibri" panose="020F0502020204030204" pitchFamily="34" charset="0"/>
              </a:rPr>
              <a:t>purpose for the transfers, particularly when this activity involves designated high-risk locations. </a:t>
            </a:r>
          </a:p>
          <a:p>
            <a:endParaRPr lang="en-US" sz="2400" dirty="0">
              <a:solidFill>
                <a:srgbClr val="000000"/>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356096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4672" y="669270"/>
            <a:ext cx="10543032" cy="5981125"/>
          </a:xfrm>
          <a:prstGeom prst="rect">
            <a:avLst/>
          </a:prstGeom>
        </p:spPr>
        <p:txBody>
          <a:bodyPr wrap="square">
            <a:spAutoFit/>
          </a:bodyPr>
          <a:lstStyle/>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e. The stated occupation of the customer is inconsistent with the type and level of account activity.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f. Funds transfer does not include information on the originator, or the person on whose behalf the transaction is conducted, the inclusion of which should ordinarily be expected.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g. Multiple personal and business accounts or the accounts of non-profit organizations or charities are used to collect and channel funds to a small number of foreign beneficiaries.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h. Foreign exchange transactions are performed on behalf of a customer by a third party, followed by funds transfers to locations having no apparent business connection with the customer or to high-risk countries /jurisdictions. </a:t>
            </a:r>
          </a:p>
          <a:p>
            <a:r>
              <a:rPr lang="en-US" sz="2400" dirty="0" err="1" smtClean="0">
                <a:solidFill>
                  <a:srgbClr val="000000"/>
                </a:solidFill>
                <a:effectLst/>
                <a:latin typeface="Arial" panose="020B0604020202020204" pitchFamily="34" charset="0"/>
                <a:ea typeface="Calibri" panose="020F0502020204030204" pitchFamily="34" charset="0"/>
              </a:rPr>
              <a:t>i</a:t>
            </a:r>
            <a:r>
              <a:rPr lang="en-US" sz="2400" dirty="0" smtClean="0">
                <a:solidFill>
                  <a:srgbClr val="000000"/>
                </a:solidFill>
                <a:effectLst/>
                <a:latin typeface="Arial" panose="020B0604020202020204" pitchFamily="34" charset="0"/>
                <a:ea typeface="Calibri" panose="020F0502020204030204" pitchFamily="34" charset="0"/>
              </a:rPr>
              <a:t>. Funds generated by a business owned by persons of the same origin or by a business that involves persons of the same origin from designated high-risk countries. </a:t>
            </a:r>
            <a:endParaRPr lang="en-US" sz="24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590890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496" y="703895"/>
            <a:ext cx="10872216" cy="5480988"/>
          </a:xfrm>
          <a:prstGeom prst="rect">
            <a:avLst/>
          </a:prstGeom>
        </p:spPr>
        <p:txBody>
          <a:bodyPr wrap="square">
            <a:spAutoFit/>
          </a:bodyPr>
          <a:lstStyle/>
          <a:p>
            <a:r>
              <a:rPr lang="en-US" sz="3200" b="1" dirty="0" smtClean="0">
                <a:solidFill>
                  <a:srgbClr val="000000"/>
                </a:solidFill>
                <a:effectLst/>
                <a:latin typeface="Arial" panose="020B0604020202020204" pitchFamily="34" charset="0"/>
                <a:ea typeface="Calibri" panose="020F0502020204030204" pitchFamily="34" charset="0"/>
              </a:rPr>
              <a:t>Other Unusual or Suspicious Activities </a:t>
            </a:r>
            <a:endParaRPr lang="en-US" sz="2400" dirty="0" smtClean="0">
              <a:solidFill>
                <a:srgbClr val="000000"/>
              </a:solidFill>
              <a:effectLst/>
              <a:latin typeface="Arial" panose="020B0604020202020204" pitchFamily="34" charset="0"/>
              <a:ea typeface="Calibri" panose="020F0502020204030204" pitchFamily="34" charset="0"/>
            </a:endParaRP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a. Employee exhibits a lavish lifestyle that cannot be justified by his/her salary.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b. Employee fails to comply with approved operating guidelines, particularly in private banking.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c. Employee is reluctant to take a vacation.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d. Safe deposit boxes or safe custody accounts opened by individuals who do not reside or work in </a:t>
            </a:r>
            <a:r>
              <a:rPr lang="en-US" sz="2400" smtClean="0">
                <a:solidFill>
                  <a:srgbClr val="000000"/>
                </a:solidFill>
                <a:effectLst/>
                <a:latin typeface="Arial" panose="020B0604020202020204" pitchFamily="34" charset="0"/>
                <a:ea typeface="Calibri" panose="020F0502020204030204" pitchFamily="34" charset="0"/>
              </a:rPr>
              <a:t>the institution's </a:t>
            </a:r>
            <a:r>
              <a:rPr lang="en-US" sz="2400" dirty="0" smtClean="0">
                <a:solidFill>
                  <a:srgbClr val="000000"/>
                </a:solidFill>
                <a:effectLst/>
                <a:latin typeface="Arial" panose="020B0604020202020204" pitchFamily="34" charset="0"/>
                <a:ea typeface="Calibri" panose="020F0502020204030204" pitchFamily="34" charset="0"/>
              </a:rPr>
              <a:t>service area despite the availability of such services at an institution closer to them. </a:t>
            </a:r>
          </a:p>
          <a:p>
            <a:pPr>
              <a:spcAft>
                <a:spcPts val="1345"/>
              </a:spcAft>
            </a:pPr>
            <a:r>
              <a:rPr lang="en-US" sz="2400" dirty="0" smtClean="0">
                <a:solidFill>
                  <a:srgbClr val="000000"/>
                </a:solidFill>
                <a:effectLst/>
                <a:latin typeface="Arial" panose="020B0604020202020204" pitchFamily="34" charset="0"/>
                <a:ea typeface="Calibri" panose="020F0502020204030204" pitchFamily="34" charset="0"/>
              </a:rPr>
              <a:t>e. Customer rents multiple safe deposit boxes to store large amounts of currency, monetary instruments, or high value assets awaiting conversion to currency, for placement in the banking system. </a:t>
            </a:r>
          </a:p>
          <a:p>
            <a:r>
              <a:rPr lang="en-US" sz="2400" dirty="0" smtClean="0">
                <a:solidFill>
                  <a:srgbClr val="000000"/>
                </a:solidFill>
                <a:effectLst/>
                <a:latin typeface="Arial" panose="020B0604020202020204" pitchFamily="34" charset="0"/>
                <a:ea typeface="Calibri" panose="020F0502020204030204" pitchFamily="34" charset="0"/>
              </a:rPr>
              <a:t>f. Customer uses a personal account for business purposes. </a:t>
            </a:r>
            <a:endParaRPr lang="en-US" sz="24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645461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199" y="1042736"/>
            <a:ext cx="10282989" cy="2862322"/>
          </a:xfrm>
          <a:prstGeom prst="rect">
            <a:avLst/>
          </a:prstGeom>
        </p:spPr>
        <p:txBody>
          <a:bodyPr wrap="square">
            <a:spAutoFit/>
          </a:bodyPr>
          <a:lstStyle/>
          <a:p>
            <a:r>
              <a:rPr lang="en-US" sz="6000" b="1" dirty="0" smtClean="0">
                <a:solidFill>
                  <a:srgbClr val="000000"/>
                </a:solidFill>
                <a:effectLst/>
                <a:latin typeface="Garamond" panose="02020404030301010803" pitchFamily="18" charset="0"/>
                <a:ea typeface="Calibri" panose="020F0502020204030204" pitchFamily="34" charset="0"/>
              </a:rPr>
              <a:t>MONEY LAUNDERING 		</a:t>
            </a:r>
            <a:r>
              <a:rPr lang="en-US" sz="6000" b="1" dirty="0" smtClean="0">
                <a:solidFill>
                  <a:srgbClr val="000000"/>
                </a:solidFill>
                <a:effectLst/>
                <a:latin typeface="Garamond" panose="02020404030301010803" pitchFamily="18" charset="0"/>
                <a:ea typeface="Calibri" panose="020F0502020204030204" pitchFamily="34" charset="0"/>
              </a:rPr>
              <a:t>AND TERRORIST FINANCING RED </a:t>
            </a:r>
            <a:r>
              <a:rPr lang="en-US" sz="6000" b="1" dirty="0" smtClean="0">
                <a:solidFill>
                  <a:srgbClr val="000000"/>
                </a:solidFill>
                <a:effectLst/>
                <a:latin typeface="Garamond" panose="02020404030301010803" pitchFamily="18" charset="0"/>
                <a:ea typeface="Calibri" panose="020F0502020204030204" pitchFamily="34" charset="0"/>
              </a:rPr>
              <a:t>FLAGS‖ </a:t>
            </a:r>
            <a:endParaRPr lang="en-US" sz="6000" b="1" dirty="0">
              <a:solidFill>
                <a:srgbClr val="000000"/>
              </a:solidFill>
              <a:effectLst/>
              <a:latin typeface="Garamond" panose="02020404030301010803" pitchFamily="18" charset="0"/>
              <a:ea typeface="Calibri" panose="020F0502020204030204" pitchFamily="34" charset="0"/>
            </a:endParaRPr>
          </a:p>
        </p:txBody>
      </p:sp>
    </p:spTree>
    <p:extLst>
      <p:ext uri="{BB962C8B-B14F-4D97-AF65-F5344CB8AC3E}">
        <p14:creationId xmlns:p14="http://schemas.microsoft.com/office/powerpoint/2010/main" val="348842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3347" y="802106"/>
            <a:ext cx="11323977" cy="5509200"/>
          </a:xfrm>
          <a:prstGeom prst="rect">
            <a:avLst/>
          </a:prstGeom>
        </p:spPr>
        <p:txBody>
          <a:bodyPr wrap="square">
            <a:spAutoFit/>
          </a:bodyPr>
          <a:lstStyle/>
          <a:p>
            <a:r>
              <a:rPr lang="en-US" sz="3200" b="1" dirty="0"/>
              <a:t>1. INTRODUCTION </a:t>
            </a:r>
            <a:endParaRPr lang="en-US" sz="3200" dirty="0"/>
          </a:p>
          <a:p>
            <a:pPr algn="just"/>
            <a:r>
              <a:rPr lang="en-US" sz="3200" dirty="0" smtClean="0">
                <a:effectLst/>
                <a:latin typeface="Garamond" panose="02020404030301010803" pitchFamily="18" charset="0"/>
                <a:ea typeface="Calibri" panose="020F0502020204030204" pitchFamily="34" charset="0"/>
                <a:cs typeface="Times New Roman" panose="02020603050405020304" pitchFamily="18" charset="0"/>
              </a:rPr>
              <a:t>Monitoring and reporting of suspicious transactions is key to AML/CFT effectiveness and compliance. Financial institutions are, therefore, required to put in place effective and efficient transaction monitoring </a:t>
            </a:r>
            <a:r>
              <a:rPr lang="en-US" sz="3200" dirty="0" err="1" smtClean="0">
                <a:effectLst/>
                <a:latin typeface="Garamond" panose="02020404030301010803" pitchFamily="18" charset="0"/>
                <a:ea typeface="Calibri" panose="020F0502020204030204" pitchFamily="34" charset="0"/>
                <a:cs typeface="Times New Roman" panose="02020603050405020304" pitchFamily="18" charset="0"/>
              </a:rPr>
              <a:t>programmes</a:t>
            </a:r>
            <a:r>
              <a:rPr lang="en-US" sz="3200" dirty="0" smtClean="0">
                <a:effectLst/>
                <a:latin typeface="Garamond" panose="02020404030301010803" pitchFamily="18" charset="0"/>
                <a:ea typeface="Calibri" panose="020F0502020204030204" pitchFamily="34" charset="0"/>
                <a:cs typeface="Times New Roman" panose="02020603050405020304" pitchFamily="18" charset="0"/>
              </a:rPr>
              <a:t> to facilitate the process.</a:t>
            </a:r>
          </a:p>
          <a:p>
            <a:pPr algn="just"/>
            <a:endParaRPr lang="en-US" sz="3200" dirty="0">
              <a:latin typeface="Garamond" panose="02020404030301010803" pitchFamily="18" charset="0"/>
              <a:ea typeface="Calibri" panose="020F0502020204030204" pitchFamily="34" charset="0"/>
              <a:cs typeface="Times New Roman" panose="02020603050405020304" pitchFamily="18" charset="0"/>
            </a:endParaRPr>
          </a:p>
          <a:p>
            <a:pPr algn="just"/>
            <a:r>
              <a:rPr lang="en-US" sz="3200" b="1" dirty="0" smtClean="0">
                <a:effectLst/>
                <a:latin typeface="Garamond" panose="02020404030301010803" pitchFamily="18" charset="0"/>
                <a:ea typeface="Calibri" panose="020F0502020204030204" pitchFamily="34" charset="0"/>
                <a:cs typeface="Times New Roman" panose="02020603050405020304" pitchFamily="18" charset="0"/>
              </a:rPr>
              <a:t>OBJECTIVES OF TRAINING </a:t>
            </a:r>
          </a:p>
          <a:p>
            <a:pPr marL="514350" indent="-514350" algn="just">
              <a:buAutoNum type="arabicPeriod"/>
            </a:pPr>
            <a:r>
              <a:rPr lang="en-US" sz="3200" dirty="0" smtClean="0">
                <a:effectLst/>
                <a:latin typeface="Garamond" panose="02020404030301010803" pitchFamily="18" charset="0"/>
                <a:ea typeface="Calibri" panose="020F0502020204030204" pitchFamily="34" charset="0"/>
                <a:cs typeface="Times New Roman" panose="02020603050405020304" pitchFamily="18" charset="0"/>
              </a:rPr>
              <a:t>The training is to make participant aware of the types of transactions which could be used for money laundering. </a:t>
            </a:r>
          </a:p>
          <a:p>
            <a:pPr marL="514350" indent="-514350" algn="just">
              <a:buAutoNum type="arabicPeriod"/>
            </a:pPr>
            <a:r>
              <a:rPr lang="en-US" sz="3200" dirty="0" smtClean="0">
                <a:effectLst/>
                <a:latin typeface="Garamond" panose="02020404030301010803" pitchFamily="18" charset="0"/>
                <a:ea typeface="Calibri" panose="020F0502020204030204" pitchFamily="34" charset="0"/>
                <a:cs typeface="Times New Roman" panose="02020603050405020304" pitchFamily="18" charset="0"/>
              </a:rPr>
              <a:t>The Training  is possible to identify certain basic features which tend to give reasonable cause for suspicion of money laundering.</a:t>
            </a:r>
            <a:endParaRPr lang="en-US" sz="3200" dirty="0"/>
          </a:p>
        </p:txBody>
      </p:sp>
    </p:spTree>
    <p:extLst>
      <p:ext uri="{BB962C8B-B14F-4D97-AF65-F5344CB8AC3E}">
        <p14:creationId xmlns:p14="http://schemas.microsoft.com/office/powerpoint/2010/main" val="404185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0204" y="714894"/>
            <a:ext cx="11072552" cy="5539978"/>
          </a:xfrm>
          <a:prstGeom prst="rect">
            <a:avLst/>
          </a:prstGeom>
        </p:spPr>
        <p:txBody>
          <a:bodyPr wrap="square">
            <a:spAutoFit/>
          </a:bodyPr>
          <a:lstStyle/>
          <a:p>
            <a:r>
              <a:rPr lang="en-US" sz="3200" b="1" dirty="0" smtClean="0">
                <a:solidFill>
                  <a:srgbClr val="000000"/>
                </a:solidFill>
                <a:latin typeface="Arial" panose="020B0604020202020204" pitchFamily="34" charset="0"/>
                <a:ea typeface="Calibri" panose="020F0502020204030204" pitchFamily="34" charset="0"/>
              </a:rPr>
              <a:t>NOTE TO PARTICIPANT OF THE TRAINING</a:t>
            </a:r>
          </a:p>
          <a:p>
            <a:endParaRPr lang="en-US" dirty="0">
              <a:solidFill>
                <a:srgbClr val="000000"/>
              </a:solidFill>
              <a:latin typeface="Arial" panose="020B0604020202020204" pitchFamily="34" charset="0"/>
              <a:ea typeface="Calibri" panose="020F0502020204030204" pitchFamily="34" charset="0"/>
            </a:endParaRPr>
          </a:p>
          <a:p>
            <a:pPr algn="just"/>
            <a:r>
              <a:rPr lang="en-US" sz="3600" dirty="0" smtClean="0">
                <a:solidFill>
                  <a:srgbClr val="000000"/>
                </a:solidFill>
                <a:effectLst/>
                <a:latin typeface="Arial" panose="020B0604020202020204" pitchFamily="34" charset="0"/>
                <a:ea typeface="Calibri" panose="020F0502020204030204" pitchFamily="34" charset="0"/>
              </a:rPr>
              <a:t>It IS WORTH NOTING THAT the red flags do reflect the ways in which money launderers have been known to operate. </a:t>
            </a:r>
          </a:p>
          <a:p>
            <a:pPr algn="just"/>
            <a:r>
              <a:rPr lang="en-US" sz="3200" dirty="0" smtClean="0">
                <a:solidFill>
                  <a:srgbClr val="000000"/>
                </a:solidFill>
                <a:effectLst/>
                <a:latin typeface="Arial" panose="020B0604020202020204" pitchFamily="34" charset="0"/>
                <a:ea typeface="Calibri" panose="020F0502020204030204" pitchFamily="34" charset="0"/>
              </a:rPr>
              <a:t>Transactions or activities highlighted in this list are not necessarily indicative of actual money laundering if they are consistent with a </a:t>
            </a:r>
            <a:r>
              <a:rPr lang="en-US" sz="3200" dirty="0" err="1" smtClean="0">
                <a:solidFill>
                  <a:srgbClr val="000000"/>
                </a:solidFill>
                <a:effectLst/>
                <a:latin typeface="Arial" panose="020B0604020202020204" pitchFamily="34" charset="0"/>
                <a:ea typeface="Calibri" panose="020F0502020204030204" pitchFamily="34" charset="0"/>
              </a:rPr>
              <a:t>customer‟s</a:t>
            </a:r>
            <a:r>
              <a:rPr lang="en-US" sz="3200" dirty="0" smtClean="0">
                <a:solidFill>
                  <a:srgbClr val="000000"/>
                </a:solidFill>
                <a:effectLst/>
                <a:latin typeface="Arial" panose="020B0604020202020204" pitchFamily="34" charset="0"/>
                <a:ea typeface="Calibri" panose="020F0502020204030204" pitchFamily="34" charset="0"/>
              </a:rPr>
              <a:t> legitimate business. Identification of any of the types of transactions listed here should put financial institutions on enquiry and provoke further investigation to determine their true legal status</a:t>
            </a:r>
            <a:r>
              <a:rPr lang="en-US" sz="3600" dirty="0" smtClean="0">
                <a:solidFill>
                  <a:srgbClr val="000000"/>
                </a:solidFill>
                <a:effectLst/>
                <a:latin typeface="Arial" panose="020B0604020202020204" pitchFamily="34" charset="0"/>
                <a:ea typeface="Calibri" panose="020F0502020204030204" pitchFamily="34" charset="0"/>
              </a:rPr>
              <a:t>. </a:t>
            </a:r>
            <a:endParaRPr lang="en-US" sz="36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245161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3119" y="575949"/>
            <a:ext cx="7710765" cy="523220"/>
          </a:xfrm>
          <a:prstGeom prst="rect">
            <a:avLst/>
          </a:prstGeom>
        </p:spPr>
        <p:txBody>
          <a:bodyPr wrap="none">
            <a:spAutoFit/>
          </a:bodyPr>
          <a:lstStyle/>
          <a:p>
            <a:r>
              <a:rPr lang="en-US" sz="2800" b="1" dirty="0" smtClean="0">
                <a:effectLst/>
                <a:latin typeface="Garamond" panose="02020404030301010803" pitchFamily="18" charset="0"/>
                <a:ea typeface="Calibri" panose="020F0502020204030204" pitchFamily="34" charset="0"/>
                <a:cs typeface="Times New Roman" panose="02020603050405020304" pitchFamily="18" charset="0"/>
              </a:rPr>
              <a:t>SUSPICIOUS TRANSACTIONS ―RED FLAGS </a:t>
            </a:r>
            <a:endParaRPr lang="en-US" sz="2800" dirty="0"/>
          </a:p>
        </p:txBody>
      </p:sp>
      <p:sp>
        <p:nvSpPr>
          <p:cNvPr id="5" name="Rectangle 4"/>
          <p:cNvSpPr/>
          <p:nvPr/>
        </p:nvSpPr>
        <p:spPr>
          <a:xfrm>
            <a:off x="781396" y="1174465"/>
            <a:ext cx="8486489" cy="461665"/>
          </a:xfrm>
          <a:prstGeom prst="rect">
            <a:avLst/>
          </a:prstGeom>
        </p:spPr>
        <p:txBody>
          <a:bodyPr wrap="square">
            <a:spAutoFit/>
          </a:bodyPr>
          <a:lstStyle/>
          <a:p>
            <a:r>
              <a:rPr lang="en-US" sz="2400" b="1" dirty="0" smtClean="0">
                <a:effectLst/>
                <a:latin typeface="Garamond" panose="02020404030301010803" pitchFamily="18" charset="0"/>
                <a:ea typeface="Calibri" panose="020F0502020204030204" pitchFamily="34" charset="0"/>
                <a:cs typeface="Times New Roman" panose="02020603050405020304" pitchFamily="18" charset="0"/>
              </a:rPr>
              <a:t>Potential Transactions Perceived or Identified as Suspicious </a:t>
            </a:r>
            <a:endParaRPr lang="en-US" sz="2400" dirty="0"/>
          </a:p>
        </p:txBody>
      </p:sp>
      <p:sp>
        <p:nvSpPr>
          <p:cNvPr id="6" name="Rectangle 5"/>
          <p:cNvSpPr/>
          <p:nvPr/>
        </p:nvSpPr>
        <p:spPr>
          <a:xfrm>
            <a:off x="349135" y="1586189"/>
            <a:ext cx="11421687" cy="5432256"/>
          </a:xfrm>
          <a:prstGeom prst="rect">
            <a:avLst/>
          </a:prstGeom>
        </p:spPr>
        <p:txBody>
          <a:bodyPr wrap="square">
            <a:spAutoFit/>
          </a:bodyPr>
          <a:lstStyle/>
          <a:p>
            <a:pPr marL="342900" indent="-342900">
              <a:spcAft>
                <a:spcPts val="710"/>
              </a:spcAft>
              <a:buFont typeface="Arial" panose="020B0604020202020204" pitchFamily="34" charset="0"/>
              <a:buChar char="•"/>
            </a:pPr>
            <a:r>
              <a:rPr lang="en-US" sz="2400" dirty="0" smtClean="0">
                <a:solidFill>
                  <a:srgbClr val="000000"/>
                </a:solidFill>
                <a:effectLst/>
                <a:latin typeface="Arial" panose="020B0604020202020204" pitchFamily="34" charset="0"/>
                <a:ea typeface="Calibri" panose="020F0502020204030204" pitchFamily="34" charset="0"/>
              </a:rPr>
              <a:t>Transactions involving high-risk countries/jurisdictions vulnerable to money laundering, subject to this being confirmed. </a:t>
            </a:r>
          </a:p>
          <a:p>
            <a:pPr marL="342900" indent="-342900">
              <a:spcAft>
                <a:spcPts val="710"/>
              </a:spcAft>
              <a:buFont typeface="Arial" panose="020B0604020202020204" pitchFamily="34" charset="0"/>
              <a:buChar char="•"/>
            </a:pPr>
            <a:endParaRPr lang="en-US" sz="2400" dirty="0" smtClean="0">
              <a:solidFill>
                <a:srgbClr val="000000"/>
              </a:solidFill>
              <a:effectLst/>
              <a:latin typeface="Arial" panose="020B0604020202020204" pitchFamily="34" charset="0"/>
              <a:ea typeface="Calibri" panose="020F0502020204030204" pitchFamily="34" charset="0"/>
            </a:endParaRPr>
          </a:p>
          <a:p>
            <a:pPr marL="342900" indent="-342900">
              <a:spcAft>
                <a:spcPts val="710"/>
              </a:spcAft>
              <a:buFont typeface="Arial" panose="020B0604020202020204" pitchFamily="34" charset="0"/>
              <a:buChar char="•"/>
            </a:pPr>
            <a:r>
              <a:rPr lang="en-US" sz="2400" dirty="0" smtClean="0">
                <a:solidFill>
                  <a:srgbClr val="000000"/>
                </a:solidFill>
                <a:effectLst/>
                <a:latin typeface="Arial" panose="020B0604020202020204" pitchFamily="34" charset="0"/>
                <a:ea typeface="Calibri" panose="020F0502020204030204" pitchFamily="34" charset="0"/>
              </a:rPr>
              <a:t>Transactions involving shell banks/companies. </a:t>
            </a:r>
          </a:p>
          <a:p>
            <a:pPr marL="342900" indent="-342900">
              <a:spcAft>
                <a:spcPts val="710"/>
              </a:spcAft>
              <a:buFont typeface="Arial" panose="020B0604020202020204" pitchFamily="34" charset="0"/>
              <a:buChar char="•"/>
            </a:pPr>
            <a:endParaRPr lang="en-US" sz="2400" dirty="0" smtClean="0">
              <a:solidFill>
                <a:srgbClr val="000000"/>
              </a:solidFill>
              <a:effectLst/>
              <a:latin typeface="Arial" panose="020B0604020202020204" pitchFamily="34" charset="0"/>
              <a:ea typeface="Calibri" panose="020F0502020204030204" pitchFamily="34" charset="0"/>
            </a:endParaRPr>
          </a:p>
          <a:p>
            <a:pPr marL="342900" indent="-342900">
              <a:spcAft>
                <a:spcPts val="710"/>
              </a:spcAft>
              <a:buFont typeface="Arial" panose="020B0604020202020204" pitchFamily="34" charset="0"/>
              <a:buChar char="•"/>
            </a:pPr>
            <a:r>
              <a:rPr lang="en-US" sz="2400" dirty="0" smtClean="0">
                <a:solidFill>
                  <a:srgbClr val="000000"/>
                </a:solidFill>
                <a:effectLst/>
                <a:latin typeface="Arial" panose="020B0604020202020204" pitchFamily="34" charset="0"/>
                <a:ea typeface="Calibri" panose="020F0502020204030204" pitchFamily="34" charset="0"/>
              </a:rPr>
              <a:t>Transactions with correspondents that have been identified as higher risk. </a:t>
            </a:r>
          </a:p>
          <a:p>
            <a:pPr>
              <a:spcAft>
                <a:spcPts val="710"/>
              </a:spcAft>
            </a:pPr>
            <a:endParaRPr lang="en-US" sz="2400" dirty="0" smtClean="0">
              <a:solidFill>
                <a:srgbClr val="000000"/>
              </a:solidFill>
              <a:effectLst/>
              <a:latin typeface="Arial" panose="020B0604020202020204" pitchFamily="34" charset="0"/>
              <a:ea typeface="Calibri" panose="020F0502020204030204" pitchFamily="34" charset="0"/>
            </a:endParaRPr>
          </a:p>
          <a:p>
            <a:pPr marL="342900" indent="-342900">
              <a:buFont typeface="Arial" panose="020B0604020202020204" pitchFamily="34" charset="0"/>
              <a:buChar char="•"/>
            </a:pPr>
            <a:r>
              <a:rPr lang="en-US" sz="2400" dirty="0" smtClean="0">
                <a:solidFill>
                  <a:srgbClr val="000000"/>
                </a:solidFill>
                <a:effectLst/>
                <a:latin typeface="Arial" panose="020B0604020202020204" pitchFamily="34" charset="0"/>
                <a:ea typeface="Calibri" panose="020F0502020204030204" pitchFamily="34" charset="0"/>
              </a:rPr>
              <a:t>Large transaction activity involving monetary instruments such as </a:t>
            </a:r>
            <a:r>
              <a:rPr lang="en-US" sz="2400" dirty="0" err="1" smtClean="0">
                <a:solidFill>
                  <a:srgbClr val="000000"/>
                </a:solidFill>
                <a:effectLst/>
                <a:latin typeface="Arial" panose="020B0604020202020204" pitchFamily="34" charset="0"/>
                <a:ea typeface="Calibri" panose="020F0502020204030204" pitchFamily="34" charset="0"/>
              </a:rPr>
              <a:t>traveler‟s</a:t>
            </a:r>
            <a:r>
              <a:rPr lang="en-US" sz="2400" dirty="0" smtClean="0">
                <a:solidFill>
                  <a:srgbClr val="000000"/>
                </a:solidFill>
                <a:effectLst/>
                <a:latin typeface="Arial" panose="020B0604020202020204" pitchFamily="34" charset="0"/>
                <a:ea typeface="Calibri" panose="020F0502020204030204" pitchFamily="34" charset="0"/>
              </a:rPr>
              <a:t> </a:t>
            </a:r>
            <a:r>
              <a:rPr lang="en-US" sz="2400" dirty="0" err="1" smtClean="0">
                <a:solidFill>
                  <a:srgbClr val="000000"/>
                </a:solidFill>
                <a:effectLst/>
                <a:latin typeface="Arial" panose="020B0604020202020204" pitchFamily="34" charset="0"/>
                <a:ea typeface="Calibri" panose="020F0502020204030204" pitchFamily="34" charset="0"/>
              </a:rPr>
              <a:t>cheques</a:t>
            </a:r>
            <a:r>
              <a:rPr lang="en-US" sz="2400" dirty="0" smtClean="0">
                <a:solidFill>
                  <a:srgbClr val="000000"/>
                </a:solidFill>
                <a:effectLst/>
                <a:latin typeface="Arial" panose="020B0604020202020204" pitchFamily="34" charset="0"/>
                <a:ea typeface="Calibri" panose="020F0502020204030204" pitchFamily="34" charset="0"/>
              </a:rPr>
              <a:t>, bank drafts, money order, particularly those that are serially numbered.</a:t>
            </a:r>
          </a:p>
          <a:p>
            <a:r>
              <a:rPr lang="en-US" sz="2400" dirty="0" smtClean="0">
                <a:solidFill>
                  <a:srgbClr val="000000"/>
                </a:solidFill>
                <a:effectLst/>
                <a:latin typeface="Arial" panose="020B0604020202020204" pitchFamily="34" charset="0"/>
                <a:ea typeface="Calibri" panose="020F0502020204030204" pitchFamily="34" charset="0"/>
              </a:rPr>
              <a:t> </a:t>
            </a:r>
          </a:p>
          <a:p>
            <a:pPr marL="342900" indent="-342900">
              <a:buFont typeface="Arial" panose="020B0604020202020204" pitchFamily="34" charset="0"/>
              <a:buChar char="•"/>
            </a:pPr>
            <a:r>
              <a:rPr lang="en-US" sz="2400" dirty="0" smtClean="0">
                <a:solidFill>
                  <a:srgbClr val="000000"/>
                </a:solidFill>
                <a:latin typeface="Arial" panose="020B0604020202020204" pitchFamily="34" charset="0"/>
                <a:ea typeface="Calibri" panose="020F0502020204030204" pitchFamily="34" charset="0"/>
              </a:rPr>
              <a:t>Transaction </a:t>
            </a:r>
            <a:r>
              <a:rPr lang="en-US" sz="2400" dirty="0">
                <a:solidFill>
                  <a:srgbClr val="000000"/>
                </a:solidFill>
                <a:latin typeface="Arial" panose="020B0604020202020204" pitchFamily="34" charset="0"/>
                <a:ea typeface="Calibri" panose="020F0502020204030204" pitchFamily="34" charset="0"/>
              </a:rPr>
              <a:t>activity involving amounts that are just below the stipulated reporting threshold or enquiries that appear to test an </a:t>
            </a:r>
            <a:r>
              <a:rPr lang="en-US" sz="2400" dirty="0" err="1">
                <a:solidFill>
                  <a:srgbClr val="000000"/>
                </a:solidFill>
                <a:latin typeface="Arial" panose="020B0604020202020204" pitchFamily="34" charset="0"/>
                <a:ea typeface="Calibri" panose="020F0502020204030204" pitchFamily="34" charset="0"/>
              </a:rPr>
              <a:t>institution‟s</a:t>
            </a:r>
            <a:r>
              <a:rPr lang="en-US" sz="2400" dirty="0">
                <a:solidFill>
                  <a:srgbClr val="000000"/>
                </a:solidFill>
                <a:latin typeface="Arial" panose="020B0604020202020204" pitchFamily="34" charset="0"/>
                <a:ea typeface="Calibri" panose="020F0502020204030204" pitchFamily="34" charset="0"/>
              </a:rPr>
              <a:t> own internal monitoring threshold or controls</a:t>
            </a:r>
          </a:p>
        </p:txBody>
      </p:sp>
    </p:spTree>
    <p:extLst>
      <p:ext uri="{BB962C8B-B14F-4D97-AF65-F5344CB8AC3E}">
        <p14:creationId xmlns:p14="http://schemas.microsoft.com/office/powerpoint/2010/main" val="411382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1" y="685799"/>
            <a:ext cx="11369243" cy="6097385"/>
          </a:xfrm>
        </p:spPr>
        <p:txBody>
          <a:bodyPr>
            <a:normAutofit fontScale="55000" lnSpcReduction="20000"/>
          </a:bodyPr>
          <a:lstStyle/>
          <a:p>
            <a:r>
              <a:rPr lang="en-US" sz="6000" b="1" dirty="0"/>
              <a:t>Money Laundering Using Cash Transactions </a:t>
            </a:r>
          </a:p>
          <a:p>
            <a:r>
              <a:rPr lang="en-US" sz="3400" dirty="0" smtClean="0">
                <a:solidFill>
                  <a:srgbClr val="000000"/>
                </a:solidFill>
                <a:latin typeface="Arial" panose="020B0604020202020204" pitchFamily="34" charset="0"/>
                <a:ea typeface="Calibri" panose="020F0502020204030204" pitchFamily="34" charset="0"/>
              </a:rPr>
              <a:t>Significant </a:t>
            </a:r>
            <a:r>
              <a:rPr lang="en-US" sz="3400" dirty="0">
                <a:solidFill>
                  <a:srgbClr val="000000"/>
                </a:solidFill>
                <a:latin typeface="Arial" panose="020B0604020202020204" pitchFamily="34" charset="0"/>
                <a:ea typeface="Calibri" panose="020F0502020204030204" pitchFamily="34" charset="0"/>
              </a:rPr>
              <a:t>increases in cash deposits of an individual or business entity without apparent cause, particularly if such deposits are subsequently transferred within a short period out of the account to a destination not normally associated with the customer. </a:t>
            </a:r>
          </a:p>
          <a:p>
            <a:r>
              <a:rPr lang="en-US" sz="3400" dirty="0">
                <a:solidFill>
                  <a:srgbClr val="000000"/>
                </a:solidFill>
                <a:latin typeface="Arial" panose="020B0604020202020204" pitchFamily="34" charset="0"/>
                <a:ea typeface="Calibri" panose="020F0502020204030204" pitchFamily="34" charset="0"/>
              </a:rPr>
              <a:t>(b) Unusually large cash deposits made by an individual or a business entity whose normal business is transacted by </a:t>
            </a:r>
            <a:r>
              <a:rPr lang="en-US" sz="3400" dirty="0" err="1">
                <a:solidFill>
                  <a:srgbClr val="000000"/>
                </a:solidFill>
                <a:latin typeface="Arial" panose="020B0604020202020204" pitchFamily="34" charset="0"/>
                <a:ea typeface="Calibri" panose="020F0502020204030204" pitchFamily="34" charset="0"/>
              </a:rPr>
              <a:t>cheques</a:t>
            </a:r>
            <a:r>
              <a:rPr lang="en-US" sz="3400" dirty="0">
                <a:solidFill>
                  <a:srgbClr val="000000"/>
                </a:solidFill>
                <a:latin typeface="Arial" panose="020B0604020202020204" pitchFamily="34" charset="0"/>
                <a:ea typeface="Calibri" panose="020F0502020204030204" pitchFamily="34" charset="0"/>
              </a:rPr>
              <a:t> and other non-cash instruments. </a:t>
            </a:r>
          </a:p>
          <a:p>
            <a:r>
              <a:rPr lang="en-US" sz="3400" dirty="0">
                <a:solidFill>
                  <a:srgbClr val="000000"/>
                </a:solidFill>
                <a:latin typeface="Arial" panose="020B0604020202020204" pitchFamily="34" charset="0"/>
                <a:ea typeface="Calibri" panose="020F0502020204030204" pitchFamily="34" charset="0"/>
              </a:rPr>
              <a:t>(c) Frequent exchange of cash into other currencies</a:t>
            </a:r>
            <a:r>
              <a:rPr lang="en-US" sz="3400" dirty="0" smtClean="0">
                <a:solidFill>
                  <a:srgbClr val="000000"/>
                </a:solidFill>
                <a:latin typeface="Arial" panose="020B0604020202020204" pitchFamily="34" charset="0"/>
                <a:ea typeface="Calibri" panose="020F0502020204030204" pitchFamily="34" charset="0"/>
              </a:rPr>
              <a:t>.</a:t>
            </a:r>
            <a:endParaRPr lang="en-US" sz="3400" dirty="0">
              <a:solidFill>
                <a:srgbClr val="000000"/>
              </a:solidFill>
              <a:latin typeface="Arial" panose="020B0604020202020204" pitchFamily="34" charset="0"/>
              <a:ea typeface="Calibri" panose="020F0502020204030204" pitchFamily="34" charset="0"/>
            </a:endParaRPr>
          </a:p>
          <a:p>
            <a:r>
              <a:rPr lang="en-US" sz="3400" dirty="0" smtClean="0">
                <a:solidFill>
                  <a:srgbClr val="000000"/>
                </a:solidFill>
                <a:latin typeface="Arial" panose="020B0604020202020204" pitchFamily="34" charset="0"/>
                <a:ea typeface="Calibri" panose="020F0502020204030204" pitchFamily="34" charset="0"/>
              </a:rPr>
              <a:t>(</a:t>
            </a:r>
            <a:r>
              <a:rPr lang="en-US" sz="3400" dirty="0">
                <a:solidFill>
                  <a:srgbClr val="000000"/>
                </a:solidFill>
                <a:latin typeface="Arial" panose="020B0604020202020204" pitchFamily="34" charset="0"/>
                <a:ea typeface="Calibri" panose="020F0502020204030204" pitchFamily="34" charset="0"/>
              </a:rPr>
              <a:t>d) Customers who deposit cash through many deposits slips such that the amount of each deposit is relatively small, the overall total is quite significant. </a:t>
            </a:r>
          </a:p>
          <a:p>
            <a:r>
              <a:rPr lang="en-US" sz="3400" dirty="0">
                <a:solidFill>
                  <a:srgbClr val="000000"/>
                </a:solidFill>
                <a:latin typeface="Arial" panose="020B0604020202020204" pitchFamily="34" charset="0"/>
                <a:ea typeface="Calibri" panose="020F0502020204030204" pitchFamily="34" charset="0"/>
              </a:rPr>
              <a:t>(e) Customers whose deposits contain forged currency notes or instruments. </a:t>
            </a:r>
          </a:p>
          <a:p>
            <a:r>
              <a:rPr lang="en-US" sz="3400" dirty="0">
                <a:solidFill>
                  <a:srgbClr val="000000"/>
                </a:solidFill>
                <a:latin typeface="Arial" panose="020B0604020202020204" pitchFamily="34" charset="0"/>
                <a:ea typeface="Calibri" panose="020F0502020204030204" pitchFamily="34" charset="0"/>
              </a:rPr>
              <a:t>(f) Customers who regularly deposit cash to cover applications for bank drafts. </a:t>
            </a:r>
          </a:p>
          <a:p>
            <a:r>
              <a:rPr lang="en-US" sz="3400" dirty="0">
                <a:solidFill>
                  <a:srgbClr val="000000"/>
                </a:solidFill>
                <a:latin typeface="Arial" panose="020B0604020202020204" pitchFamily="34" charset="0"/>
                <a:ea typeface="Calibri" panose="020F0502020204030204" pitchFamily="34" charset="0"/>
              </a:rPr>
              <a:t>(g) Customers making large and frequent cash deposits but with </a:t>
            </a:r>
            <a:r>
              <a:rPr lang="en-US" sz="3400" dirty="0" err="1">
                <a:solidFill>
                  <a:srgbClr val="000000"/>
                </a:solidFill>
                <a:latin typeface="Arial" panose="020B0604020202020204" pitchFamily="34" charset="0"/>
                <a:ea typeface="Calibri" panose="020F0502020204030204" pitchFamily="34" charset="0"/>
              </a:rPr>
              <a:t>cheques</a:t>
            </a:r>
            <a:r>
              <a:rPr lang="en-US" sz="3400" dirty="0">
                <a:solidFill>
                  <a:srgbClr val="000000"/>
                </a:solidFill>
                <a:latin typeface="Arial" panose="020B0604020202020204" pitchFamily="34" charset="0"/>
                <a:ea typeface="Calibri" panose="020F0502020204030204" pitchFamily="34" charset="0"/>
              </a:rPr>
              <a:t> always drawn in </a:t>
            </a:r>
            <a:r>
              <a:rPr lang="en-US" sz="3400" dirty="0" err="1">
                <a:solidFill>
                  <a:srgbClr val="000000"/>
                </a:solidFill>
                <a:latin typeface="Arial" panose="020B0604020202020204" pitchFamily="34" charset="0"/>
                <a:ea typeface="Calibri" panose="020F0502020204030204" pitchFamily="34" charset="0"/>
              </a:rPr>
              <a:t>favour</a:t>
            </a:r>
            <a:r>
              <a:rPr lang="en-US" sz="3400" dirty="0">
                <a:solidFill>
                  <a:srgbClr val="000000"/>
                </a:solidFill>
                <a:latin typeface="Arial" panose="020B0604020202020204" pitchFamily="34" charset="0"/>
                <a:ea typeface="Calibri" panose="020F0502020204030204" pitchFamily="34" charset="0"/>
              </a:rPr>
              <a:t> of persons not usually associated with their type of business. </a:t>
            </a:r>
          </a:p>
          <a:p>
            <a:r>
              <a:rPr lang="en-US" sz="3400" dirty="0">
                <a:solidFill>
                  <a:srgbClr val="000000"/>
                </a:solidFill>
                <a:latin typeface="Arial" panose="020B0604020202020204" pitchFamily="34" charset="0"/>
                <a:ea typeface="Calibri" panose="020F0502020204030204" pitchFamily="34" charset="0"/>
              </a:rPr>
              <a:t>(h) Customers who request to exchange large quantities of low denomination banknotes for those of higher denominations. </a:t>
            </a:r>
          </a:p>
          <a:p>
            <a:r>
              <a:rPr lang="en-US" sz="3400" dirty="0">
                <a:solidFill>
                  <a:srgbClr val="000000"/>
                </a:solidFill>
                <a:latin typeface="Arial" panose="020B0604020202020204" pitchFamily="34" charset="0"/>
                <a:ea typeface="Calibri" panose="020F0502020204030204" pitchFamily="34" charset="0"/>
              </a:rPr>
              <a:t>(</a:t>
            </a:r>
            <a:r>
              <a:rPr lang="en-US" sz="3400" dirty="0" err="1">
                <a:solidFill>
                  <a:srgbClr val="000000"/>
                </a:solidFill>
                <a:latin typeface="Arial" panose="020B0604020202020204" pitchFamily="34" charset="0"/>
                <a:ea typeface="Calibri" panose="020F0502020204030204" pitchFamily="34" charset="0"/>
              </a:rPr>
              <a:t>i</a:t>
            </a:r>
            <a:r>
              <a:rPr lang="en-US" sz="3400" dirty="0">
                <a:solidFill>
                  <a:srgbClr val="000000"/>
                </a:solidFill>
                <a:latin typeface="Arial" panose="020B0604020202020204" pitchFamily="34" charset="0"/>
                <a:ea typeface="Calibri" panose="020F0502020204030204" pitchFamily="34" charset="0"/>
              </a:rPr>
              <a:t>) Branches of banks that tend to have far more cash transactions than usual, even after allowing for seasonal factors. </a:t>
            </a:r>
          </a:p>
          <a:p>
            <a:r>
              <a:rPr lang="en-US" sz="3400" dirty="0">
                <a:solidFill>
                  <a:srgbClr val="000000"/>
                </a:solidFill>
                <a:latin typeface="Arial" panose="020B0604020202020204" pitchFamily="34" charset="0"/>
                <a:ea typeface="Calibri" panose="020F0502020204030204" pitchFamily="34" charset="0"/>
              </a:rPr>
              <a:t>(j) Customers transferring large sums of money to or from overseas locations with instructions for payment in cash. </a:t>
            </a:r>
          </a:p>
          <a:p>
            <a:endParaRPr lang="en-US" dirty="0"/>
          </a:p>
        </p:txBody>
      </p:sp>
    </p:spTree>
    <p:extLst>
      <p:ext uri="{BB962C8B-B14F-4D97-AF65-F5344CB8AC3E}">
        <p14:creationId xmlns:p14="http://schemas.microsoft.com/office/powerpoint/2010/main" val="132881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2509" y="343540"/>
            <a:ext cx="11321935" cy="6960880"/>
          </a:xfrm>
          <a:prstGeom prst="rect">
            <a:avLst/>
          </a:prstGeom>
        </p:spPr>
        <p:txBody>
          <a:bodyPr wrap="square">
            <a:spAutoFit/>
          </a:bodyPr>
          <a:lstStyle/>
          <a:p>
            <a:r>
              <a:rPr lang="en-US" sz="2800" b="1" dirty="0" smtClean="0">
                <a:solidFill>
                  <a:srgbClr val="000000"/>
                </a:solidFill>
                <a:effectLst/>
                <a:latin typeface="Arial" panose="020B0604020202020204" pitchFamily="34" charset="0"/>
                <a:ea typeface="Calibri" panose="020F0502020204030204" pitchFamily="34" charset="0"/>
              </a:rPr>
              <a:t>Money Laundering Using Financial Institutions </a:t>
            </a:r>
            <a:endParaRPr lang="en-US" sz="2000" dirty="0" smtClean="0">
              <a:solidFill>
                <a:srgbClr val="000000"/>
              </a:solidFill>
              <a:effectLst/>
              <a:latin typeface="Arial" panose="020B0604020202020204" pitchFamily="34" charset="0"/>
              <a:ea typeface="Calibri" panose="020F0502020204030204" pitchFamily="34" charset="0"/>
            </a:endParaRPr>
          </a:p>
          <a:p>
            <a:r>
              <a:rPr lang="en-US" sz="2400" dirty="0" smtClean="0">
                <a:solidFill>
                  <a:srgbClr val="000000"/>
                </a:solidFill>
                <a:effectLst/>
                <a:latin typeface="Arial" panose="020B0604020202020204" pitchFamily="34" charset="0"/>
                <a:ea typeface="Calibri" panose="020F0502020204030204" pitchFamily="34" charset="0"/>
              </a:rPr>
              <a:t>The following transactions may indicate possible money laundering, especially if they are inconsistent with a </a:t>
            </a:r>
            <a:r>
              <a:rPr lang="en-US" sz="2400" dirty="0" err="1" smtClean="0">
                <a:solidFill>
                  <a:srgbClr val="000000"/>
                </a:solidFill>
                <a:effectLst/>
                <a:latin typeface="Arial" panose="020B0604020202020204" pitchFamily="34" charset="0"/>
                <a:ea typeface="Calibri" panose="020F0502020204030204" pitchFamily="34" charset="0"/>
              </a:rPr>
              <a:t>customer‟s</a:t>
            </a:r>
            <a:r>
              <a:rPr lang="en-US" sz="2400" dirty="0" smtClean="0">
                <a:solidFill>
                  <a:srgbClr val="000000"/>
                </a:solidFill>
                <a:effectLst/>
                <a:latin typeface="Arial" panose="020B0604020202020204" pitchFamily="34" charset="0"/>
                <a:ea typeface="Calibri" panose="020F0502020204030204" pitchFamily="34" charset="0"/>
              </a:rPr>
              <a:t> legitimate business: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(a) Minimal, vague or fictitious information on the transaction provided by a customer that the financial institution is not in a position to verify.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(b) Lack of reference or identification in support of an account opening application by a person who is unable or unwilling to provide the required documentation.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(c) A prospective customer does not have a local residential or business address and there is no apparent legitimate reason for opening an account. </a:t>
            </a:r>
          </a:p>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(d) Customers maintaining multiple accounts at a financial institution or different financial institutions for no apparent legitimate reason or business rationale. The accounts may be in the same names or have different signatories. </a:t>
            </a:r>
          </a:p>
          <a:p>
            <a:pPr>
              <a:spcAft>
                <a:spcPts val="1360"/>
              </a:spcAft>
            </a:pPr>
            <a:r>
              <a:rPr lang="en-US" sz="2400" dirty="0">
                <a:solidFill>
                  <a:schemeClr val="bg1"/>
                </a:solidFill>
              </a:rPr>
              <a:t>(e) Customers depositing or withdrawing large amounts of cash with no apparent business source or in a manner inconsistent with the nature and volume of the business. </a:t>
            </a:r>
          </a:p>
          <a:p>
            <a:pPr>
              <a:spcAft>
                <a:spcPts val="1360"/>
              </a:spcAft>
            </a:pPr>
            <a:endParaRPr lang="en-US" sz="2000" dirty="0">
              <a:solidFill>
                <a:srgbClr val="000000"/>
              </a:solidFill>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580257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9769" y="-457200"/>
            <a:ext cx="11247119" cy="6750566"/>
          </a:xfrm>
          <a:prstGeom prst="rect">
            <a:avLst/>
          </a:prstGeom>
        </p:spPr>
        <p:txBody>
          <a:bodyPr wrap="square">
            <a:spAutoFit/>
          </a:bodyPr>
          <a:lstStyle/>
          <a:p>
            <a:pPr>
              <a:spcAft>
                <a:spcPts val="1360"/>
              </a:spcAft>
            </a:pPr>
            <a:endParaRPr lang="en-US" dirty="0" smtClean="0">
              <a:solidFill>
                <a:srgbClr val="000000"/>
              </a:solidFill>
              <a:effectLst/>
              <a:latin typeface="Arial" panose="020B0604020202020204" pitchFamily="34" charset="0"/>
              <a:ea typeface="Calibri" panose="020F0502020204030204" pitchFamily="34" charset="0"/>
            </a:endParaRPr>
          </a:p>
          <a:p>
            <a:pPr>
              <a:spcAft>
                <a:spcPts val="1360"/>
              </a:spcAft>
            </a:pPr>
            <a:endParaRPr lang="en-US" dirty="0">
              <a:solidFill>
                <a:srgbClr val="000000"/>
              </a:solidFill>
              <a:latin typeface="Arial" panose="020B0604020202020204" pitchFamily="34" charset="0"/>
              <a:ea typeface="Calibri" panose="020F0502020204030204" pitchFamily="34" charset="0"/>
            </a:endParaRPr>
          </a:p>
          <a:p>
            <a:pPr>
              <a:spcAft>
                <a:spcPts val="1360"/>
              </a:spcAft>
            </a:pPr>
            <a:r>
              <a:rPr lang="en-US" sz="2100" dirty="0" smtClean="0">
                <a:solidFill>
                  <a:srgbClr val="000000"/>
                </a:solidFill>
                <a:effectLst/>
                <a:latin typeface="Arial" panose="020B0604020202020204" pitchFamily="34" charset="0"/>
                <a:ea typeface="Calibri" panose="020F0502020204030204" pitchFamily="34" charset="0"/>
              </a:rPr>
              <a:t>(f) Accounts with large volumes of activity but low balances or frequently overdrawn positions. </a:t>
            </a:r>
          </a:p>
          <a:p>
            <a:pPr>
              <a:spcAft>
                <a:spcPts val="1360"/>
              </a:spcAft>
            </a:pPr>
            <a:r>
              <a:rPr lang="en-US" sz="2100" dirty="0" smtClean="0">
                <a:solidFill>
                  <a:srgbClr val="000000"/>
                </a:solidFill>
                <a:effectLst/>
                <a:latin typeface="Arial" panose="020B0604020202020204" pitchFamily="34" charset="0"/>
                <a:ea typeface="Calibri" panose="020F0502020204030204" pitchFamily="34" charset="0"/>
              </a:rPr>
              <a:t>(g) Customers making large deposits and maintaining large balances with no apparent rationale. </a:t>
            </a:r>
          </a:p>
          <a:p>
            <a:pPr>
              <a:spcAft>
                <a:spcPts val="1360"/>
              </a:spcAft>
            </a:pPr>
            <a:r>
              <a:rPr lang="en-US" sz="2100" dirty="0" smtClean="0">
                <a:solidFill>
                  <a:srgbClr val="000000"/>
                </a:solidFill>
                <a:effectLst/>
                <a:latin typeface="Arial" panose="020B0604020202020204" pitchFamily="34" charset="0"/>
                <a:ea typeface="Calibri" panose="020F0502020204030204" pitchFamily="34" charset="0"/>
              </a:rPr>
              <a:t>(h) Customers who make numerous deposits into accounts and soon thereafter request for electronic transfers or cash movement from those accounts to other accounts, perhaps in other countries, leaving only small balances. Typically, these transactions are not consistent with the customers‟ legitimate business needs. </a:t>
            </a:r>
          </a:p>
          <a:p>
            <a:pPr>
              <a:spcAft>
                <a:spcPts val="1360"/>
              </a:spcAft>
            </a:pPr>
            <a:r>
              <a:rPr lang="en-US" sz="2100" dirty="0" smtClean="0">
                <a:solidFill>
                  <a:srgbClr val="000000"/>
                </a:solidFill>
                <a:effectLst/>
                <a:latin typeface="Arial" panose="020B0604020202020204" pitchFamily="34" charset="0"/>
                <a:ea typeface="Calibri" panose="020F0502020204030204" pitchFamily="34" charset="0"/>
              </a:rPr>
              <a:t>(</a:t>
            </a:r>
            <a:r>
              <a:rPr lang="en-US" sz="2100" dirty="0" err="1" smtClean="0">
                <a:solidFill>
                  <a:srgbClr val="000000"/>
                </a:solidFill>
                <a:effectLst/>
                <a:latin typeface="Arial" panose="020B0604020202020204" pitchFamily="34" charset="0"/>
                <a:ea typeface="Calibri" panose="020F0502020204030204" pitchFamily="34" charset="0"/>
              </a:rPr>
              <a:t>i</a:t>
            </a:r>
            <a:r>
              <a:rPr lang="en-US" sz="2100" dirty="0" smtClean="0">
                <a:solidFill>
                  <a:srgbClr val="000000"/>
                </a:solidFill>
                <a:effectLst/>
                <a:latin typeface="Arial" panose="020B0604020202020204" pitchFamily="34" charset="0"/>
                <a:ea typeface="Calibri" panose="020F0502020204030204" pitchFamily="34" charset="0"/>
              </a:rPr>
              <a:t>) Sudden and unexpected increase in account activity or balance arising from deposit of cash and non-cash items. Typically, such an account is opened with a small amount which subsequently increases rapidly and significantly. </a:t>
            </a:r>
          </a:p>
          <a:p>
            <a:pPr>
              <a:spcAft>
                <a:spcPts val="1360"/>
              </a:spcAft>
            </a:pPr>
            <a:r>
              <a:rPr lang="en-US" sz="2100" dirty="0" smtClean="0">
                <a:solidFill>
                  <a:srgbClr val="000000"/>
                </a:solidFill>
                <a:effectLst/>
                <a:latin typeface="Arial" panose="020B0604020202020204" pitchFamily="34" charset="0"/>
                <a:ea typeface="Calibri" panose="020F0502020204030204" pitchFamily="34" charset="0"/>
              </a:rPr>
              <a:t>(j) Accounts that are used as temporary repositories for funds that are subsequently transferred outside the bank to foreign accounts. Such accounts often have low activity. </a:t>
            </a:r>
          </a:p>
          <a:p>
            <a:pPr>
              <a:spcAft>
                <a:spcPts val="1360"/>
              </a:spcAft>
            </a:pPr>
            <a:r>
              <a:rPr lang="en-US" sz="2100" dirty="0" smtClean="0">
                <a:solidFill>
                  <a:srgbClr val="000000"/>
                </a:solidFill>
                <a:effectLst/>
                <a:latin typeface="Arial" panose="020B0604020202020204" pitchFamily="34" charset="0"/>
                <a:ea typeface="Calibri" panose="020F0502020204030204" pitchFamily="34" charset="0"/>
              </a:rPr>
              <a:t>(k) Customer requests for early redemption of certificates of deposit or other investment soon after the purchase, with the customer willing to suffer loss of interest or incur penalties for premature realization of investment. </a:t>
            </a:r>
          </a:p>
        </p:txBody>
      </p:sp>
    </p:spTree>
    <p:extLst>
      <p:ext uri="{BB962C8B-B14F-4D97-AF65-F5344CB8AC3E}">
        <p14:creationId xmlns:p14="http://schemas.microsoft.com/office/powerpoint/2010/main" val="3643933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87679" y="265699"/>
            <a:ext cx="10834255" cy="6550511"/>
          </a:xfrm>
          <a:prstGeom prst="rect">
            <a:avLst/>
          </a:prstGeom>
        </p:spPr>
        <p:txBody>
          <a:bodyPr wrap="square">
            <a:spAutoFit/>
          </a:bodyPr>
          <a:lstStyle/>
          <a:p>
            <a:pPr>
              <a:spcAft>
                <a:spcPts val="1360"/>
              </a:spcAft>
            </a:pPr>
            <a:r>
              <a:rPr lang="en-US" sz="2400" dirty="0" smtClean="0">
                <a:solidFill>
                  <a:srgbClr val="000000"/>
                </a:solidFill>
                <a:effectLst/>
                <a:latin typeface="Arial" panose="020B0604020202020204" pitchFamily="34" charset="0"/>
                <a:ea typeface="Calibri" panose="020F0502020204030204" pitchFamily="34" charset="0"/>
              </a:rPr>
              <a:t>(l) Customer requests for disbursement of the proceeds of certificates of deposit or other investments by multiple </a:t>
            </a:r>
            <a:r>
              <a:rPr lang="en-US" sz="2400" dirty="0" err="1" smtClean="0">
                <a:solidFill>
                  <a:srgbClr val="000000"/>
                </a:solidFill>
                <a:effectLst/>
                <a:latin typeface="Arial" panose="020B0604020202020204" pitchFamily="34" charset="0"/>
                <a:ea typeface="Calibri" panose="020F0502020204030204" pitchFamily="34" charset="0"/>
              </a:rPr>
              <a:t>cheques</a:t>
            </a:r>
            <a:r>
              <a:rPr lang="en-US" sz="2400" dirty="0" smtClean="0">
                <a:solidFill>
                  <a:srgbClr val="000000"/>
                </a:solidFill>
                <a:effectLst/>
                <a:latin typeface="Arial" panose="020B0604020202020204" pitchFamily="34" charset="0"/>
                <a:ea typeface="Calibri" panose="020F0502020204030204" pitchFamily="34" charset="0"/>
              </a:rPr>
              <a:t>, each below the prescribed reporting threshold. </a:t>
            </a:r>
          </a:p>
          <a:p>
            <a:r>
              <a:rPr lang="en-US" sz="2400" dirty="0">
                <a:solidFill>
                  <a:srgbClr val="000000"/>
                </a:solidFill>
                <a:latin typeface="Arial" panose="020B0604020202020204" pitchFamily="34" charset="0"/>
                <a:ea typeface="Calibri" panose="020F0502020204030204" pitchFamily="34" charset="0"/>
              </a:rPr>
              <a:t>(m) Retail businesses which deposit many </a:t>
            </a:r>
            <a:r>
              <a:rPr lang="en-US" sz="2400" dirty="0" err="1">
                <a:solidFill>
                  <a:srgbClr val="000000"/>
                </a:solidFill>
                <a:latin typeface="Arial" panose="020B0604020202020204" pitchFamily="34" charset="0"/>
                <a:ea typeface="Calibri" panose="020F0502020204030204" pitchFamily="34" charset="0"/>
              </a:rPr>
              <a:t>cheques</a:t>
            </a:r>
            <a:r>
              <a:rPr lang="en-US" sz="2400" dirty="0">
                <a:solidFill>
                  <a:srgbClr val="000000"/>
                </a:solidFill>
                <a:latin typeface="Arial" panose="020B0604020202020204" pitchFamily="34" charset="0"/>
                <a:ea typeface="Calibri" panose="020F0502020204030204" pitchFamily="34" charset="0"/>
              </a:rPr>
              <a:t> into their accounts but with little or no withdrawals to meet daily business needs. </a:t>
            </a:r>
            <a:endParaRPr lang="en-US" sz="2400" dirty="0" smtClean="0">
              <a:solidFill>
                <a:srgbClr val="000000"/>
              </a:solidFill>
              <a:latin typeface="Arial" panose="020B0604020202020204" pitchFamily="34" charset="0"/>
              <a:ea typeface="Calibri" panose="020F0502020204030204" pitchFamily="34" charset="0"/>
            </a:endParaRPr>
          </a:p>
          <a:p>
            <a:endParaRPr lang="en-US" sz="2400" dirty="0">
              <a:solidFill>
                <a:srgbClr val="000000"/>
              </a:solidFill>
              <a:latin typeface="Arial" panose="020B0604020202020204" pitchFamily="34" charset="0"/>
              <a:ea typeface="Calibri" panose="020F0502020204030204" pitchFamily="34" charset="0"/>
            </a:endParaRPr>
          </a:p>
          <a:p>
            <a:r>
              <a:rPr lang="en-US" sz="2400" dirty="0">
                <a:solidFill>
                  <a:srgbClr val="000000"/>
                </a:solidFill>
                <a:latin typeface="Arial" panose="020B0604020202020204" pitchFamily="34" charset="0"/>
                <a:ea typeface="Calibri" panose="020F0502020204030204" pitchFamily="34" charset="0"/>
              </a:rPr>
              <a:t>(n) Frequent deposits of large amounts of currency, wrapped in currency straps that have been stamped by other banks. </a:t>
            </a:r>
            <a:endParaRPr lang="en-US" sz="2400" dirty="0" smtClean="0">
              <a:solidFill>
                <a:srgbClr val="000000"/>
              </a:solidFill>
              <a:latin typeface="Arial" panose="020B0604020202020204" pitchFamily="34" charset="0"/>
              <a:ea typeface="Calibri" panose="020F0502020204030204" pitchFamily="34" charset="0"/>
            </a:endParaRPr>
          </a:p>
          <a:p>
            <a:endParaRPr lang="en-US" sz="2400" dirty="0">
              <a:solidFill>
                <a:srgbClr val="000000"/>
              </a:solidFill>
              <a:latin typeface="Arial" panose="020B0604020202020204" pitchFamily="34" charset="0"/>
              <a:ea typeface="Calibri" panose="020F0502020204030204" pitchFamily="34" charset="0"/>
            </a:endParaRPr>
          </a:p>
          <a:p>
            <a:r>
              <a:rPr lang="en-US" sz="2400" dirty="0">
                <a:solidFill>
                  <a:srgbClr val="000000"/>
                </a:solidFill>
                <a:latin typeface="Arial" panose="020B0604020202020204" pitchFamily="34" charset="0"/>
                <a:ea typeface="Calibri" panose="020F0502020204030204" pitchFamily="34" charset="0"/>
              </a:rPr>
              <a:t>(o) Substantial cash deposits by professional customers into client, trust or escrow accounts. </a:t>
            </a:r>
            <a:endParaRPr lang="en-US" sz="2400" dirty="0" smtClean="0">
              <a:solidFill>
                <a:srgbClr val="000000"/>
              </a:solidFill>
              <a:latin typeface="Arial" panose="020B0604020202020204" pitchFamily="34" charset="0"/>
              <a:ea typeface="Calibri" panose="020F0502020204030204" pitchFamily="34" charset="0"/>
            </a:endParaRPr>
          </a:p>
          <a:p>
            <a:endParaRPr lang="en-US" sz="2400" dirty="0">
              <a:solidFill>
                <a:srgbClr val="000000"/>
              </a:solidFill>
              <a:latin typeface="Arial" panose="020B0604020202020204" pitchFamily="34" charset="0"/>
              <a:ea typeface="Calibri" panose="020F0502020204030204" pitchFamily="34" charset="0"/>
            </a:endParaRPr>
          </a:p>
          <a:p>
            <a:r>
              <a:rPr lang="en-US" sz="2400" dirty="0">
                <a:solidFill>
                  <a:srgbClr val="000000"/>
                </a:solidFill>
                <a:latin typeface="Arial" panose="020B0604020202020204" pitchFamily="34" charset="0"/>
                <a:ea typeface="Calibri" panose="020F0502020204030204" pitchFamily="34" charset="0"/>
              </a:rPr>
              <a:t>(p) Customers who appear to have accounts with several institutions within the same locality, especially when the institution is aware of a regular consolidation process from such accounts prior to a request for onward transmission of the funds. </a:t>
            </a:r>
          </a:p>
          <a:p>
            <a:pPr>
              <a:spcAft>
                <a:spcPts val="1360"/>
              </a:spcAft>
            </a:pPr>
            <a:endParaRPr lang="en-US" sz="24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2857734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169</TotalTime>
  <Words>1899</Words>
  <Application>Microsoft Office PowerPoint</Application>
  <PresentationFormat>Widescreen</PresentationFormat>
  <Paragraphs>95</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Century Gothic</vt:lpstr>
      <vt:lpstr>Garamond</vt:lpstr>
      <vt:lpstr>Times New Roman</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ARB</dc:creator>
  <cp:lastModifiedBy>ARB</cp:lastModifiedBy>
  <cp:revision>12</cp:revision>
  <dcterms:created xsi:type="dcterms:W3CDTF">2019-06-11T10:10:16Z</dcterms:created>
  <dcterms:modified xsi:type="dcterms:W3CDTF">2019-07-19T14:58:20Z</dcterms:modified>
</cp:coreProperties>
</file>