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2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3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8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2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5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8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8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6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2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1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F3772-0158-4721-87DD-8CFD4EB9F386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FD1B2-634B-490D-B65F-6634F24A5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3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D63A976-0152-0542-BF1C-FBA34CC8FCF5}"/>
              </a:ext>
            </a:extLst>
          </p:cNvPr>
          <p:cNvGrpSpPr/>
          <p:nvPr/>
        </p:nvGrpSpPr>
        <p:grpSpPr>
          <a:xfrm>
            <a:off x="0" y="5539185"/>
            <a:ext cx="12192000" cy="1313056"/>
            <a:chOff x="0" y="0"/>
            <a:chExt cx="12192000" cy="171578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3A76940-1C45-444E-9A13-265932CE21B8}"/>
                </a:ext>
              </a:extLst>
            </p:cNvPr>
            <p:cNvSpPr/>
            <p:nvPr/>
          </p:nvSpPr>
          <p:spPr>
            <a:xfrm>
              <a:off x="0" y="0"/>
              <a:ext cx="12192000" cy="171578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 Rounded MT Bold" panose="020F0704030504030204" pitchFamily="34" charset="77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1944706" y="387382"/>
            <a:ext cx="7804598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ook Antiqua" panose="02040602050305030304" pitchFamily="18" charset="0"/>
              </a:rPr>
              <a:t>RISK MANAGEMENT UNIT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895" y="2645640"/>
            <a:ext cx="3761240" cy="321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48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Graph of Results Summary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08" y="862642"/>
            <a:ext cx="8332631" cy="515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77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Risk Report To Board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4856" y="1472348"/>
            <a:ext cx="82553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Book Antiqua" panose="02040602050305030304" pitchFamily="18" charset="0"/>
              </a:rPr>
              <a:t>                                        </a:t>
            </a:r>
            <a:r>
              <a:rPr lang="en-US" sz="2400" b="1" dirty="0" smtClean="0">
                <a:latin typeface="Book Antiqua" panose="02040602050305030304" pitchFamily="18" charset="0"/>
              </a:rPr>
              <a:t>ABC RURAL BANK LIMITED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034" y="3337654"/>
            <a:ext cx="10954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                       </a:t>
            </a:r>
            <a:r>
              <a:rPr lang="en-US" sz="2400" b="1" dirty="0" smtClean="0">
                <a:latin typeface="Book Antiqua" panose="02040602050305030304" pitchFamily="18" charset="0"/>
              </a:rPr>
              <a:t>KEY RISK INDICATORS REPORT FOR THE FIRST QUARTER                 ENDING MARCH, 2022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00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Risk Report To Board Cont.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Book Antiqua" panose="02040602050305030304" pitchFamily="18" charset="0"/>
              </a:rPr>
              <a:t>Report Content</a:t>
            </a:r>
            <a:endParaRPr lang="en-US" sz="2800" b="1" dirty="0">
              <a:latin typeface="Book Antiqua" panose="02040602050305030304" pitchFamily="18" charset="0"/>
            </a:endParaRP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ook Antiqua" panose="02040602050305030304" pitchFamily="18" charset="0"/>
              </a:rPr>
              <a:t>Introduction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Book Antiqua" panose="020406020503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ook Antiqua" panose="02040602050305030304" pitchFamily="18" charset="0"/>
              </a:rPr>
              <a:t>Explanation to the Legend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Book Antiqua" panose="020406020503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ook Antiqua" panose="02040602050305030304" pitchFamily="18" charset="0"/>
              </a:rPr>
              <a:t>Summary of KRI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Book Antiqua" panose="0204060205030503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Book Antiqua" panose="02040602050305030304" pitchFamily="18" charset="0"/>
              </a:rPr>
              <a:t>Details of the Report</a:t>
            </a:r>
            <a:r>
              <a:rPr lang="en-US" sz="2800" dirty="0" smtClean="0">
                <a:latin typeface="Book Antiqua" panose="02040602050305030304" pitchFamily="18" charset="0"/>
              </a:rPr>
              <a:t> </a:t>
            </a:r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4856" y="1472348"/>
            <a:ext cx="8255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Book Antiqua" panose="02040602050305030304" pitchFamily="18" charset="0"/>
              </a:rPr>
              <a:t>                                        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034" y="3337654"/>
            <a:ext cx="10954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                       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458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Risk Report To Board Cont.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dirty="0" smtClean="0">
              <a:latin typeface="Book Antiqua" panose="02040602050305030304" pitchFamily="18" charset="0"/>
            </a:endParaRPr>
          </a:p>
          <a:p>
            <a:pPr algn="just"/>
            <a:r>
              <a:rPr lang="en-US" sz="2800" b="1" dirty="0" smtClean="0">
                <a:latin typeface="Book Antiqua" panose="02040602050305030304" pitchFamily="18" charset="0"/>
              </a:rPr>
              <a:t>Introduction</a:t>
            </a:r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 smtClean="0">
              <a:latin typeface="Book Antiqua" panose="02040602050305030304" pitchFamily="18" charset="0"/>
            </a:endParaRPr>
          </a:p>
          <a:p>
            <a:pPr algn="just"/>
            <a:r>
              <a:rPr lang="en-US" sz="2800" dirty="0" smtClean="0">
                <a:latin typeface="Book Antiqua" panose="02040602050305030304" pitchFamily="18" charset="0"/>
              </a:rPr>
              <a:t>This report on Key Risk Indicators (KRIs) of the bank is the first regular report that is provided to the Board by the Risk Officer. It covers a period of three months ending March on KRIs identified during the period under review.</a:t>
            </a:r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4856" y="1472348"/>
            <a:ext cx="82553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Book Antiqua" panose="02040602050305030304" pitchFamily="18" charset="0"/>
              </a:rPr>
              <a:t>                                        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034" y="3337654"/>
            <a:ext cx="109549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                       </a:t>
            </a:r>
            <a:endParaRPr lang="en-US" sz="2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77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842401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Explanation to Risk Legend</a:t>
            </a:r>
            <a:r>
              <a:rPr lang="en-US" sz="3200" b="1" dirty="0" smtClean="0">
                <a:latin typeface="Book Antiqua" panose="02040602050305030304" pitchFamily="18" charset="0"/>
              </a:rPr>
              <a:t>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Book Antiqua" panose="02040602050305030304" pitchFamily="18" charset="0"/>
              </a:rPr>
              <a:t>High</a:t>
            </a:r>
            <a:r>
              <a:rPr lang="en-US" sz="2800" b="1" dirty="0" smtClean="0">
                <a:latin typeface="Book Antiqua" panose="02040602050305030304" pitchFamily="18" charset="0"/>
              </a:rPr>
              <a:t> </a:t>
            </a:r>
            <a:r>
              <a:rPr lang="en-US" sz="2800" b="1" dirty="0">
                <a:latin typeface="Book Antiqua" panose="02040602050305030304" pitchFamily="18" charset="0"/>
              </a:rPr>
              <a:t>Risk</a:t>
            </a:r>
          </a:p>
          <a:p>
            <a:pPr algn="just"/>
            <a:endParaRPr lang="en-US" sz="2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Book Antiqua" panose="02040602050305030304" pitchFamily="18" charset="0"/>
              </a:rPr>
              <a:t>Management has identified this risk as being particularly subject to potential danger and/or is not financially safe or secure for the bank.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 smtClean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Book Antiqua" panose="02040602050305030304" pitchFamily="18" charset="0"/>
              </a:rPr>
              <a:t>Requires immediate remedy, and if left uncorrected, exposes the bank to significant or immediate risk of loss, asset misappropriation, data compromise or interruption, fines and penalties, or increased regulatory scrutiny.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54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842401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Risk Champions Report  Cont.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Book Antiqua" panose="02040602050305030304" pitchFamily="18" charset="0"/>
              </a:rPr>
              <a:t>Moderate </a:t>
            </a:r>
            <a:r>
              <a:rPr lang="en-US" sz="2800" b="1" dirty="0">
                <a:latin typeface="Book Antiqua" panose="02040602050305030304" pitchFamily="18" charset="0"/>
              </a:rPr>
              <a:t>Risk</a:t>
            </a:r>
          </a:p>
          <a:p>
            <a:pPr algn="just"/>
            <a:endParaRPr lang="en-US" sz="2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Book Antiqua" panose="02040602050305030304" pitchFamily="18" charset="0"/>
              </a:rPr>
              <a:t>Management has identified this risk as being within reasonable limits; not excessive or extreme.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Book Antiqua" panose="02040602050305030304" pitchFamily="18" charset="0"/>
              </a:rPr>
              <a:t>Requires timely remedy and, if left uncorrected, may expose the bank to risk of loss or misappropriation of company assets, compromise of data, fines and penalties, or increased regulatory scrutiny.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Book Antiqua" panose="02040602050305030304" pitchFamily="18" charset="0"/>
              </a:rPr>
              <a:t>These issues should be resolved in a timely manner, but after any high priority issues.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/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03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842401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Risk Champion Report Cont.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Book Antiqua" panose="02040602050305030304" pitchFamily="18" charset="0"/>
              </a:rPr>
              <a:t>Low Risk</a:t>
            </a:r>
          </a:p>
          <a:p>
            <a:pPr algn="just"/>
            <a:endParaRPr lang="en-US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Book Antiqua" panose="02040602050305030304" pitchFamily="18" charset="0"/>
              </a:rPr>
              <a:t>Management has identified this risk is likely to be safe or without material problems.  Should be addressed as time and resources permit.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800" dirty="0">
                <a:latin typeface="Book Antiqua" panose="02040602050305030304" pitchFamily="18" charset="0"/>
              </a:rPr>
              <a:t>While it is not considered to represent significant or immediate risk, repeated oversights without corrective action or compensating controls could lead to increased exposure or scrutiny.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552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Summary of KRI Results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26" y="818239"/>
            <a:ext cx="9403113" cy="512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60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Report Details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3335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atin typeface="Book Antiqua" panose="02040602050305030304" pitchFamily="18" charset="0"/>
              </a:rPr>
              <a:t> Operational Risk</a:t>
            </a:r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42" y="1169551"/>
            <a:ext cx="9916733" cy="47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74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167" y="1838504"/>
            <a:ext cx="6359169" cy="4351338"/>
          </a:xfrm>
        </p:spPr>
      </p:pic>
    </p:spTree>
    <p:extLst>
      <p:ext uri="{BB962C8B-B14F-4D97-AF65-F5344CB8AC3E}">
        <p14:creationId xmlns:p14="http://schemas.microsoft.com/office/powerpoint/2010/main" val="16976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D63A976-0152-0542-BF1C-FBA34CC8FCF5}"/>
              </a:ext>
            </a:extLst>
          </p:cNvPr>
          <p:cNvGrpSpPr/>
          <p:nvPr/>
        </p:nvGrpSpPr>
        <p:grpSpPr>
          <a:xfrm>
            <a:off x="0" y="5539185"/>
            <a:ext cx="12192000" cy="1313056"/>
            <a:chOff x="0" y="0"/>
            <a:chExt cx="12192000" cy="171578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3A76940-1C45-444E-9A13-265932CE21B8}"/>
                </a:ext>
              </a:extLst>
            </p:cNvPr>
            <p:cNvSpPr/>
            <p:nvPr/>
          </p:nvSpPr>
          <p:spPr>
            <a:xfrm>
              <a:off x="0" y="0"/>
              <a:ext cx="12192000" cy="171578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 Rounded MT Bold" panose="020F0704030504030204" pitchFamily="34" charset="77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9" name="Content Placeholder 2"/>
          <p:cNvSpPr txBox="1">
            <a:spLocks/>
          </p:cNvSpPr>
          <p:nvPr/>
        </p:nvSpPr>
        <p:spPr>
          <a:xfrm>
            <a:off x="474555" y="296215"/>
            <a:ext cx="10981266" cy="5114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/>
              <a:t> </a:t>
            </a:r>
            <a:r>
              <a:rPr lang="en-US" sz="4400" dirty="0" smtClean="0">
                <a:latin typeface="Book Antiqua" panose="02040602050305030304" pitchFamily="18" charset="0"/>
              </a:rPr>
              <a:t>FINAL HANDS-ON WORKSHOP ON THE DEVELOPED CENTRAL RISK REGISTER</a:t>
            </a:r>
            <a:endParaRPr lang="en-US" sz="4400" dirty="0">
              <a:latin typeface="Book Antiqua" panose="02040602050305030304" pitchFamily="18" charset="0"/>
            </a:endParaRPr>
          </a:p>
          <a:p>
            <a:pPr algn="l"/>
            <a:r>
              <a:rPr lang="en-US" sz="4800" dirty="0">
                <a:latin typeface="Book Antiqua" panose="02040602050305030304" pitchFamily="18" charset="0"/>
              </a:rPr>
              <a:t>                                </a:t>
            </a:r>
            <a:r>
              <a:rPr lang="en-US" sz="4800" dirty="0" smtClean="0">
                <a:latin typeface="Book Antiqua" panose="02040602050305030304" pitchFamily="18" charset="0"/>
              </a:rPr>
              <a:t>BY    </a:t>
            </a:r>
            <a:endParaRPr lang="en-US" sz="4800" dirty="0">
              <a:latin typeface="Book Antiqua" panose="02040602050305030304" pitchFamily="18" charset="0"/>
            </a:endParaRPr>
          </a:p>
          <a:p>
            <a:pPr algn="l"/>
            <a:r>
              <a:rPr lang="en-US" sz="4800" dirty="0">
                <a:latin typeface="Book Antiqua" panose="02040602050305030304" pitchFamily="18" charset="0"/>
              </a:rPr>
              <a:t>              RISK MANAGEMENT UNIT</a:t>
            </a:r>
          </a:p>
          <a:p>
            <a:pPr algn="l"/>
            <a:r>
              <a:rPr lang="en-US" sz="4800" dirty="0">
                <a:latin typeface="Book Antiqua" panose="02040602050305030304" pitchFamily="18" charset="0"/>
              </a:rPr>
              <a:t>                         ARB APEX BANK</a:t>
            </a:r>
            <a:endParaRPr lang="en-US" sz="5400" dirty="0">
              <a:latin typeface="Book Antiqua" panose="02040602050305030304" pitchFamily="18" charset="0"/>
            </a:endParaRPr>
          </a:p>
          <a:p>
            <a:pPr algn="l"/>
            <a:r>
              <a:rPr lang="en-US" sz="4000" dirty="0">
                <a:latin typeface="Book Antiqua" panose="02040602050305030304" pitchFamily="18" charset="0"/>
              </a:rPr>
              <a:t>                                      </a:t>
            </a:r>
          </a:p>
          <a:p>
            <a:pPr algn="l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12401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Book Antiqua" panose="02040602050305030304" pitchFamily="18" charset="0"/>
              </a:rPr>
              <a:t>RCBs Central Risk Register (Types of Registers)</a:t>
            </a: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85" y="1236560"/>
            <a:ext cx="8268236" cy="41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30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Key </a:t>
            </a:r>
            <a:r>
              <a:rPr lang="en-US" sz="3200" b="1" dirty="0" smtClean="0">
                <a:latin typeface="Book Antiqua" panose="02040602050305030304" pitchFamily="18" charset="0"/>
              </a:rPr>
              <a:t>Risk Indicators </a:t>
            </a:r>
            <a:r>
              <a:rPr lang="en-US" sz="3200" b="1" dirty="0" smtClean="0">
                <a:latin typeface="Book Antiqua" panose="02040602050305030304" pitchFamily="18" charset="0"/>
              </a:rPr>
              <a:t>Register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25" y="700322"/>
            <a:ext cx="10301676" cy="52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70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KRI </a:t>
            </a:r>
            <a:r>
              <a:rPr lang="en-US" sz="3200" b="1" dirty="0" smtClean="0">
                <a:latin typeface="Book Antiqua" panose="02040602050305030304" pitchFamily="18" charset="0"/>
              </a:rPr>
              <a:t>Report </a:t>
            </a:r>
            <a:r>
              <a:rPr lang="en-US" sz="3200" b="1" dirty="0" smtClean="0">
                <a:latin typeface="Book Antiqua" panose="02040602050305030304" pitchFamily="18" charset="0"/>
              </a:rPr>
              <a:t>Register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10" y="862886"/>
            <a:ext cx="11655380" cy="493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33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KRI </a:t>
            </a:r>
            <a:r>
              <a:rPr lang="en-US" sz="3200" b="1" dirty="0" smtClean="0">
                <a:latin typeface="Book Antiqua" panose="02040602050305030304" pitchFamily="18" charset="0"/>
              </a:rPr>
              <a:t>Tolerance </a:t>
            </a:r>
            <a:r>
              <a:rPr lang="en-US" sz="3200" b="1" dirty="0" smtClean="0">
                <a:latin typeface="Book Antiqua" panose="02040602050305030304" pitchFamily="18" charset="0"/>
              </a:rPr>
              <a:t>Register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01" y="848552"/>
            <a:ext cx="11384924" cy="493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0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Final KRI Results Register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5" y="1084543"/>
            <a:ext cx="11719775" cy="471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1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Final Results Register Cont.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54" y="584775"/>
            <a:ext cx="11882206" cy="54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408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D63A976-0152-0542-BF1C-FBA34CC8FCF5}"/>
              </a:ext>
            </a:extLst>
          </p:cNvPr>
          <p:cNvGrpSpPr/>
          <p:nvPr/>
        </p:nvGrpSpPr>
        <p:grpSpPr>
          <a:xfrm>
            <a:off x="0" y="5945432"/>
            <a:ext cx="12192000" cy="1158957"/>
            <a:chOff x="0" y="201363"/>
            <a:chExt cx="12192000" cy="1514420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43A76940-1C45-444E-9A13-265932CE21B8}"/>
                </a:ext>
              </a:extLst>
            </p:cNvPr>
            <p:cNvSpPr/>
            <p:nvPr/>
          </p:nvSpPr>
          <p:spPr>
            <a:xfrm>
              <a:off x="0" y="302020"/>
              <a:ext cx="12192000" cy="1413763"/>
            </a:xfrm>
            <a:prstGeom prst="rect">
              <a:avLst/>
            </a:prstGeom>
            <a:solidFill>
              <a:srgbClr val="0082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Book Antiqua" panose="0204060205030503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08E93A90-B880-EA49-9F02-C3F8382BE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47017" y="201363"/>
              <a:ext cx="1735189" cy="1324840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-34389" y="0"/>
            <a:ext cx="12192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Book Antiqua" panose="02040602050305030304" pitchFamily="18" charset="0"/>
              </a:rPr>
              <a:t>KRI </a:t>
            </a:r>
            <a:r>
              <a:rPr lang="en-US" sz="3200" b="1" dirty="0" smtClean="0">
                <a:latin typeface="Book Antiqua" panose="02040602050305030304" pitchFamily="18" charset="0"/>
              </a:rPr>
              <a:t>Results </a:t>
            </a:r>
            <a:r>
              <a:rPr lang="en-US" sz="3200" b="1" dirty="0" smtClean="0">
                <a:latin typeface="Book Antiqua" panose="02040602050305030304" pitchFamily="18" charset="0"/>
              </a:rPr>
              <a:t>Summary</a:t>
            </a:r>
            <a:endParaRPr lang="en-US" sz="3200" b="1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6366" y="584775"/>
            <a:ext cx="110965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800" b="1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pPr algn="just"/>
            <a:endParaRPr lang="en-US" sz="2800" dirty="0">
              <a:latin typeface="Book Antiqua" panose="02040602050305030304" pitchFamily="18" charset="0"/>
            </a:endParaRPr>
          </a:p>
          <a:p>
            <a:pPr algn="just"/>
            <a:endParaRPr lang="en-US" sz="2800" dirty="0"/>
          </a:p>
          <a:p>
            <a:endParaRPr lang="en-US" sz="3200" dirty="0">
              <a:latin typeface="Book Antiqua" panose="02040602050305030304" pitchFamily="18" charset="0"/>
            </a:endParaRPr>
          </a:p>
          <a:p>
            <a:endParaRPr lang="en-US" sz="3200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9" y="818239"/>
            <a:ext cx="9403113" cy="512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51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C88A0E76F9944D8E888C29AE3FD527" ma:contentTypeVersion="12" ma:contentTypeDescription="Create a new document." ma:contentTypeScope="" ma:versionID="4787e2947a1bf509dfa7df1e24ead110">
  <xsd:schema xmlns:xsd="http://www.w3.org/2001/XMLSchema" xmlns:xs="http://www.w3.org/2001/XMLSchema" xmlns:p="http://schemas.microsoft.com/office/2006/metadata/properties" xmlns:ns2="78e74891-4373-47f0-99e5-66715ee18fbc" xmlns:ns3="3478bc83-4304-467c-a0bf-bdcb8aa660d1" targetNamespace="http://schemas.microsoft.com/office/2006/metadata/properties" ma:root="true" ma:fieldsID="6385c5a9d79e139f1bc9fae64662c6d4" ns2:_="" ns3:_="">
    <xsd:import namespace="78e74891-4373-47f0-99e5-66715ee18fbc"/>
    <xsd:import namespace="3478bc83-4304-467c-a0bf-bdcb8aa660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e74891-4373-47f0-99e5-66715ee18f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78bc83-4304-467c-a0bf-bdcb8aa660d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5DCD4B-992F-4DB2-A092-7B3BADF272FB}"/>
</file>

<file path=customXml/itemProps2.xml><?xml version="1.0" encoding="utf-8"?>
<ds:datastoreItem xmlns:ds="http://schemas.openxmlformats.org/officeDocument/2006/customXml" ds:itemID="{BF87E36F-886B-4276-A82E-CFC5F2AE3F2A}"/>
</file>

<file path=customXml/itemProps3.xml><?xml version="1.0" encoding="utf-8"?>
<ds:datastoreItem xmlns:ds="http://schemas.openxmlformats.org/officeDocument/2006/customXml" ds:itemID="{F79861DE-3CEF-496D-952F-C8774F53FD82}"/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369</Words>
  <Application>Microsoft Office PowerPoint</Application>
  <PresentationFormat>Widescreen</PresentationFormat>
  <Paragraphs>132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Arial Rounded MT Bold</vt:lpstr>
      <vt:lpstr>Book Antiqua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Wiafe Baah</dc:creator>
  <cp:lastModifiedBy>Edward Wiafe Baah</cp:lastModifiedBy>
  <cp:revision>9</cp:revision>
  <dcterms:created xsi:type="dcterms:W3CDTF">2021-10-21T10:01:01Z</dcterms:created>
  <dcterms:modified xsi:type="dcterms:W3CDTF">2021-10-21T18:20:58Z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0x010100A3C88A0E76F9944D8E888C29AE3FD527</vt:lpwstr>
  </property>
</Properties>
</file>