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56" r:id="rId2"/>
    <p:sldId id="258" r:id="rId3"/>
    <p:sldId id="259" r:id="rId4"/>
    <p:sldId id="260" r:id="rId5"/>
    <p:sldId id="261" r:id="rId6"/>
    <p:sldId id="262" r:id="rId7"/>
    <p:sldId id="263" r:id="rId8"/>
    <p:sldId id="266" r:id="rId9"/>
    <p:sldId id="267" r:id="rId10"/>
    <p:sldId id="268" r:id="rId11"/>
    <p:sldId id="269" r:id="rId12"/>
    <p:sldId id="270" r:id="rId13"/>
    <p:sldId id="271" r:id="rId14"/>
    <p:sldId id="274" r:id="rId15"/>
    <p:sldId id="27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94660"/>
  </p:normalViewPr>
  <p:slideViewPr>
    <p:cSldViewPr snapToGrid="0">
      <p:cViewPr varScale="1">
        <p:scale>
          <a:sx n="29" d="100"/>
          <a:sy n="29" d="100"/>
        </p:scale>
        <p:origin x="834"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60D96C-7890-4961-802A-1B93C05A2F7C}"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9A6F5AE9-B973-4DF0-B793-6CEEDF25ACFF}">
      <dgm:prSet/>
      <dgm:spPr/>
      <dgm:t>
        <a:bodyPr/>
        <a:lstStyle/>
        <a:p>
          <a:pPr rtl="0"/>
          <a:r>
            <a:rPr lang="en-US" dirty="0"/>
            <a:t>A person commits an offence if the person knows or ought to have known that another person has obtained proceeds from an unlawful activity and enters into an agreement with that other person or engages in a transaction……..</a:t>
          </a:r>
        </a:p>
      </dgm:t>
    </dgm:pt>
    <dgm:pt modelId="{2CB419C3-EFC1-42D1-820E-EA427D2A8AEB}" type="parTrans" cxnId="{C54E8EAA-A7C0-46E5-BF1A-FCBC18B43565}">
      <dgm:prSet/>
      <dgm:spPr/>
      <dgm:t>
        <a:bodyPr/>
        <a:lstStyle/>
        <a:p>
          <a:endParaRPr lang="en-US"/>
        </a:p>
      </dgm:t>
    </dgm:pt>
    <dgm:pt modelId="{A921BAC2-E60F-4B2A-B97E-009D1314E126}" type="sibTrans" cxnId="{C54E8EAA-A7C0-46E5-BF1A-FCBC18B43565}">
      <dgm:prSet/>
      <dgm:spPr/>
      <dgm:t>
        <a:bodyPr/>
        <a:lstStyle/>
        <a:p>
          <a:endParaRPr lang="en-US"/>
        </a:p>
      </dgm:t>
    </dgm:pt>
    <dgm:pt modelId="{41DA0893-7894-4518-8CB7-B904BC43DC09}" type="pres">
      <dgm:prSet presAssocID="{E060D96C-7890-4961-802A-1B93C05A2F7C}" presName="compositeShape" presStyleCnt="0">
        <dgm:presLayoutVars>
          <dgm:chMax val="7"/>
          <dgm:dir/>
          <dgm:resizeHandles val="exact"/>
        </dgm:presLayoutVars>
      </dgm:prSet>
      <dgm:spPr/>
    </dgm:pt>
    <dgm:pt modelId="{3388507F-1F3F-4A00-A2AA-E24828ACB1F9}" type="pres">
      <dgm:prSet presAssocID="{9A6F5AE9-B973-4DF0-B793-6CEEDF25ACFF}" presName="circ1TxSh" presStyleLbl="vennNode1" presStyleIdx="0" presStyleCnt="1" custScaleX="225228" custScaleY="100000" custLinFactNeighborX="26356" custLinFactNeighborY="8942"/>
      <dgm:spPr>
        <a:prstGeom prst="ellipse">
          <a:avLst/>
        </a:prstGeom>
      </dgm:spPr>
    </dgm:pt>
  </dgm:ptLst>
  <dgm:cxnLst>
    <dgm:cxn modelId="{92F2B422-F3B3-4DA9-8AAA-A04408C6FCFD}" type="presOf" srcId="{E060D96C-7890-4961-802A-1B93C05A2F7C}" destId="{41DA0893-7894-4518-8CB7-B904BC43DC09}" srcOrd="0" destOrd="0" presId="urn:microsoft.com/office/officeart/2005/8/layout/venn1"/>
    <dgm:cxn modelId="{A0CB1E6B-9A8A-42E9-817B-56EDB14FC0A8}" type="presOf" srcId="{9A6F5AE9-B973-4DF0-B793-6CEEDF25ACFF}" destId="{3388507F-1F3F-4A00-A2AA-E24828ACB1F9}" srcOrd="0" destOrd="0" presId="urn:microsoft.com/office/officeart/2005/8/layout/venn1"/>
    <dgm:cxn modelId="{C54E8EAA-A7C0-46E5-BF1A-FCBC18B43565}" srcId="{E060D96C-7890-4961-802A-1B93C05A2F7C}" destId="{9A6F5AE9-B973-4DF0-B793-6CEEDF25ACFF}" srcOrd="0" destOrd="0" parTransId="{2CB419C3-EFC1-42D1-820E-EA427D2A8AEB}" sibTransId="{A921BAC2-E60F-4B2A-B97E-009D1314E126}"/>
    <dgm:cxn modelId="{C6FB7EC6-35E1-435C-8CB2-CC90499F6F37}" type="presParOf" srcId="{41DA0893-7894-4518-8CB7-B904BC43DC09}" destId="{3388507F-1F3F-4A00-A2AA-E24828ACB1F9}" srcOrd="0"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88507F-1F3F-4A00-A2AA-E24828ACB1F9}">
      <dsp:nvSpPr>
        <dsp:cNvPr id="0" name=""/>
        <dsp:cNvSpPr/>
      </dsp:nvSpPr>
      <dsp:spPr>
        <a:xfrm>
          <a:off x="499855" y="0"/>
          <a:ext cx="10145917" cy="4504732"/>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00200" rtl="0">
            <a:lnSpc>
              <a:spcPct val="90000"/>
            </a:lnSpc>
            <a:spcBef>
              <a:spcPct val="0"/>
            </a:spcBef>
            <a:spcAft>
              <a:spcPct val="35000"/>
            </a:spcAft>
            <a:buNone/>
          </a:pPr>
          <a:r>
            <a:rPr lang="en-US" sz="3600" kern="1200" dirty="0"/>
            <a:t>A person commits an offence if the person knows or ought to have known that another person has obtained proceeds from an unlawful activity and enters into an agreement with that other person or engages in a transaction……..</a:t>
          </a:r>
        </a:p>
      </dsp:txBody>
      <dsp:txXfrm>
        <a:off x="1985690" y="659703"/>
        <a:ext cx="7174247" cy="3185326"/>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F5C453-733B-4DE8-A847-D027F42ACBBE}" type="datetimeFigureOut">
              <a:rPr lang="en-US" smtClean="0"/>
              <a:t>11/28/2022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7632FD-04EE-4D80-A70C-FC0E689872DC}" type="slidenum">
              <a:rPr lang="en-US" smtClean="0"/>
              <a:t>‹#›</a:t>
            </a:fld>
            <a:endParaRPr lang="en-US"/>
          </a:p>
        </p:txBody>
      </p:sp>
    </p:spTree>
    <p:extLst>
      <p:ext uri="{BB962C8B-B14F-4D97-AF65-F5344CB8AC3E}">
        <p14:creationId xmlns:p14="http://schemas.microsoft.com/office/powerpoint/2010/main" val="1617086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288B153-8D28-432E-8949-8256FEBC890D}" type="slidenum">
              <a:rPr lang="en-US" altLang="en-US">
                <a:latin typeface="Calibri" panose="020F0502020204030204" pitchFamily="34" charset="0"/>
              </a:rPr>
              <a:pPr/>
              <a:t>15</a:t>
            </a:fld>
            <a:endParaRPr lang="en-US" altLang="en-US">
              <a:latin typeface="Calibri" panose="020F0502020204030204" pitchFamily="34" charset="0"/>
            </a:endParaRPr>
          </a:p>
        </p:txBody>
      </p:sp>
    </p:spTree>
    <p:extLst>
      <p:ext uri="{BB962C8B-B14F-4D97-AF65-F5344CB8AC3E}">
        <p14:creationId xmlns:p14="http://schemas.microsoft.com/office/powerpoint/2010/main" val="9753756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11/28/2022</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11/28/2022</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97290" y="1519707"/>
            <a:ext cx="7762636" cy="1866957"/>
          </a:xfrm>
        </p:spPr>
        <p:txBody>
          <a:bodyPr/>
          <a:lstStyle/>
          <a:p>
            <a:br>
              <a:rPr lang="en-US" sz="2400" b="1" dirty="0">
                <a:solidFill>
                  <a:srgbClr val="FF0000"/>
                </a:solidFill>
                <a:latin typeface="Berlin Sans FB" pitchFamily="34" charset="0"/>
              </a:rPr>
            </a:br>
            <a:br>
              <a:rPr lang="en-US" sz="2400" b="1" dirty="0">
                <a:solidFill>
                  <a:srgbClr val="FF0000"/>
                </a:solidFill>
                <a:latin typeface="Berlin Sans FB" pitchFamily="34" charset="0"/>
              </a:rPr>
            </a:br>
            <a:br>
              <a:rPr lang="en-US" sz="2400" b="1" dirty="0">
                <a:solidFill>
                  <a:srgbClr val="FF0000"/>
                </a:solidFill>
                <a:latin typeface="Berlin Sans FB" pitchFamily="34" charset="0"/>
              </a:rPr>
            </a:br>
            <a:br>
              <a:rPr lang="en-US" sz="2400" b="1" dirty="0">
                <a:solidFill>
                  <a:srgbClr val="FF0000"/>
                </a:solidFill>
                <a:latin typeface="Berlin Sans FB" pitchFamily="34" charset="0"/>
              </a:rPr>
            </a:br>
            <a:br>
              <a:rPr lang="en-US" sz="2400" b="1" dirty="0">
                <a:solidFill>
                  <a:srgbClr val="FF0000"/>
                </a:solidFill>
                <a:latin typeface="Berlin Sans FB" pitchFamily="34" charset="0"/>
              </a:rPr>
            </a:br>
            <a:br>
              <a:rPr lang="en-US" sz="2400" b="1" dirty="0">
                <a:solidFill>
                  <a:srgbClr val="FF0000"/>
                </a:solidFill>
                <a:latin typeface="Berlin Sans FB" pitchFamily="34" charset="0"/>
              </a:rPr>
            </a:br>
            <a:br>
              <a:rPr lang="en-US" sz="2400" b="1" dirty="0">
                <a:solidFill>
                  <a:srgbClr val="FF0000"/>
                </a:solidFill>
                <a:latin typeface="Berlin Sans FB" pitchFamily="34" charset="0"/>
              </a:rPr>
            </a:br>
            <a:r>
              <a:rPr lang="en-US" sz="2400" b="1" dirty="0">
                <a:solidFill>
                  <a:srgbClr val="FF0000"/>
                </a:solidFill>
                <a:latin typeface="Berlin Sans FB" pitchFamily="34" charset="0"/>
              </a:rPr>
              <a:t>PRESENTATION </a:t>
            </a:r>
            <a:br>
              <a:rPr lang="en-US" sz="2400" b="1" dirty="0">
                <a:solidFill>
                  <a:srgbClr val="FF0000"/>
                </a:solidFill>
                <a:latin typeface="Berlin Sans FB" pitchFamily="34" charset="0"/>
              </a:rPr>
            </a:br>
            <a:br>
              <a:rPr lang="en-US" sz="2400" b="1" dirty="0">
                <a:solidFill>
                  <a:srgbClr val="FF0000"/>
                </a:solidFill>
                <a:latin typeface="Berlin Sans FB" pitchFamily="34" charset="0"/>
              </a:rPr>
            </a:br>
            <a:r>
              <a:rPr lang="en-US" sz="2400" b="1" dirty="0">
                <a:solidFill>
                  <a:srgbClr val="FF0000"/>
                </a:solidFill>
                <a:latin typeface="Berlin Sans FB" pitchFamily="34" charset="0"/>
              </a:rPr>
              <a:t>TO </a:t>
            </a:r>
            <a:br>
              <a:rPr lang="en-US" sz="2400" b="1" dirty="0">
                <a:solidFill>
                  <a:srgbClr val="FF0000"/>
                </a:solidFill>
                <a:latin typeface="Berlin Sans FB" pitchFamily="34" charset="0"/>
              </a:rPr>
            </a:br>
            <a:br>
              <a:rPr lang="en-US" sz="2400" b="1" dirty="0">
                <a:solidFill>
                  <a:srgbClr val="FF0000"/>
                </a:solidFill>
                <a:latin typeface="Berlin Sans FB" pitchFamily="34" charset="0"/>
              </a:rPr>
            </a:br>
            <a:r>
              <a:rPr lang="en-US" sz="2400" b="1" dirty="0">
                <a:solidFill>
                  <a:srgbClr val="FF0000"/>
                </a:solidFill>
                <a:latin typeface="Berlin Sans FB" pitchFamily="34" charset="0"/>
              </a:rPr>
              <a:t>ARB APEX BANK/RURAL AND COMMUNITY BANKS COMPLIANCE FORUM </a:t>
            </a:r>
            <a:br>
              <a:rPr lang="en-US" sz="2400" b="1" dirty="0">
                <a:solidFill>
                  <a:srgbClr val="FF0000"/>
                </a:solidFill>
                <a:latin typeface="Berlin Sans FB" pitchFamily="34" charset="0"/>
              </a:rPr>
            </a:br>
            <a:br>
              <a:rPr lang="en-US" sz="2400" b="1" dirty="0">
                <a:solidFill>
                  <a:srgbClr val="FF0000"/>
                </a:solidFill>
                <a:latin typeface="Berlin Sans FB" pitchFamily="34" charset="0"/>
              </a:rPr>
            </a:br>
            <a:r>
              <a:rPr lang="en-US" sz="2400" b="1" dirty="0">
                <a:solidFill>
                  <a:srgbClr val="FF0000"/>
                </a:solidFill>
                <a:latin typeface="Berlin Sans FB" pitchFamily="34" charset="0"/>
              </a:rPr>
              <a:t>ON </a:t>
            </a:r>
          </a:p>
        </p:txBody>
      </p:sp>
      <p:sp>
        <p:nvSpPr>
          <p:cNvPr id="3" name="Subtitle 2"/>
          <p:cNvSpPr>
            <a:spLocks noGrp="1"/>
          </p:cNvSpPr>
          <p:nvPr>
            <p:ph type="subTitle" idx="1"/>
          </p:nvPr>
        </p:nvSpPr>
        <p:spPr>
          <a:xfrm>
            <a:off x="2483892" y="4053385"/>
            <a:ext cx="7405695" cy="925014"/>
          </a:xfrm>
        </p:spPr>
        <p:txBody>
          <a:bodyPr>
            <a:normAutofit/>
          </a:bodyPr>
          <a:lstStyle/>
          <a:p>
            <a:pPr algn="just"/>
            <a:r>
              <a:rPr lang="en-US" sz="3200" b="1" dirty="0">
                <a:solidFill>
                  <a:srgbClr val="FF0000"/>
                </a:solidFill>
                <a:latin typeface="Berlin Sans FB" pitchFamily="34" charset="0"/>
              </a:rPr>
              <a:t>CASH &amp; SUSPICIOUS TRANSACTIONS  </a:t>
            </a:r>
          </a:p>
        </p:txBody>
      </p:sp>
    </p:spTree>
    <p:extLst>
      <p:ext uri="{BB962C8B-B14F-4D97-AF65-F5344CB8AC3E}">
        <p14:creationId xmlns:p14="http://schemas.microsoft.com/office/powerpoint/2010/main" val="2155858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3457" y="982132"/>
            <a:ext cx="10372298" cy="1303867"/>
          </a:xfrm>
        </p:spPr>
        <p:txBody>
          <a:bodyPr>
            <a:normAutofit fontScale="90000"/>
          </a:bodyPr>
          <a:lstStyle/>
          <a:p>
            <a:r>
              <a:rPr lang="en-US" b="1" dirty="0">
                <a:latin typeface="Berlin Sans FB" panose="020E0602020502020306" pitchFamily="34" charset="0"/>
              </a:rPr>
              <a:t>Protection of Staff who report Violations</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r>
              <a:rPr lang="en-US" sz="2800" dirty="0">
                <a:latin typeface="Berlin Sans FB" panose="020E0602020502020306" pitchFamily="34" charset="0"/>
              </a:rPr>
              <a:t>Section 32 of AML Act 749, as amended</a:t>
            </a:r>
          </a:p>
          <a:p>
            <a:pPr>
              <a:buFont typeface="Wingdings" panose="05000000000000000000" pitchFamily="2" charset="2"/>
              <a:buChar char="q"/>
            </a:pPr>
            <a:r>
              <a:rPr lang="en-US" sz="2800" dirty="0" err="1">
                <a:latin typeface="Berlin Sans FB" panose="020E0602020502020306" pitchFamily="34" charset="0"/>
              </a:rPr>
              <a:t>BoG</a:t>
            </a:r>
            <a:r>
              <a:rPr lang="en-US" sz="2800" dirty="0">
                <a:latin typeface="Berlin Sans FB" panose="020E0602020502020306" pitchFamily="34" charset="0"/>
              </a:rPr>
              <a:t>/FIC AML/CFT Guideline</a:t>
            </a:r>
          </a:p>
        </p:txBody>
      </p:sp>
    </p:spTree>
    <p:extLst>
      <p:ext uri="{BB962C8B-B14F-4D97-AF65-F5344CB8AC3E}">
        <p14:creationId xmlns:p14="http://schemas.microsoft.com/office/powerpoint/2010/main" val="3168590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f-ZA" altLang="en-US" b="1" dirty="0">
                <a:solidFill>
                  <a:schemeClr val="tx1"/>
                </a:solidFill>
                <a:latin typeface="Berlin Sans FB" panose="020E0602020502020306" pitchFamily="34" charset="0"/>
                <a:cs typeface="Calibri" panose="020F0502020204030204" pitchFamily="34" charset="0"/>
              </a:rPr>
              <a:t>Cash Transaction Report (CTR)</a:t>
            </a:r>
            <a:endParaRPr lang="en-US" b="1" dirty="0">
              <a:solidFill>
                <a:schemeClr val="tx1"/>
              </a:solidFill>
              <a:latin typeface="Berlin Sans FB" panose="020E0602020502020306" pitchFamily="34" charset="0"/>
            </a:endParaRPr>
          </a:p>
        </p:txBody>
      </p:sp>
      <p:sp>
        <p:nvSpPr>
          <p:cNvPr id="3" name="Content Placeholder 2"/>
          <p:cNvSpPr>
            <a:spLocks noGrp="1"/>
          </p:cNvSpPr>
          <p:nvPr>
            <p:ph idx="1"/>
          </p:nvPr>
        </p:nvSpPr>
        <p:spPr>
          <a:xfrm>
            <a:off x="791570" y="2556932"/>
            <a:ext cx="10754436" cy="3318936"/>
          </a:xfrm>
        </p:spPr>
        <p:txBody>
          <a:bodyPr>
            <a:normAutofit/>
          </a:bodyPr>
          <a:lstStyle/>
          <a:p>
            <a:pPr algn="just">
              <a:lnSpc>
                <a:spcPct val="150000"/>
              </a:lnSpc>
              <a:buFont typeface="Wingdings" panose="05000000000000000000" pitchFamily="2" charset="2"/>
              <a:buChar char="q"/>
            </a:pPr>
            <a:r>
              <a:rPr lang="af-ZA" altLang="en-US" sz="2800" dirty="0">
                <a:latin typeface="Berlin Sans FB" panose="020E0602020502020306" pitchFamily="34" charset="0"/>
                <a:cs typeface="Calibri" panose="020F0502020204030204" pitchFamily="34" charset="0"/>
              </a:rPr>
              <a:t>A </a:t>
            </a:r>
            <a:r>
              <a:rPr lang="af-ZA" altLang="en-US" sz="2800" dirty="0">
                <a:solidFill>
                  <a:srgbClr val="FF0000"/>
                </a:solidFill>
                <a:latin typeface="Berlin Sans FB" panose="020E0602020502020306" pitchFamily="34" charset="0"/>
                <a:cs typeface="Calibri" panose="020F0502020204030204" pitchFamily="34" charset="0"/>
              </a:rPr>
              <a:t>Cash Transaction Report (CTR) </a:t>
            </a:r>
            <a:r>
              <a:rPr lang="af-ZA" altLang="en-US" sz="2800" dirty="0">
                <a:latin typeface="Berlin Sans FB" panose="020E0602020502020306" pitchFamily="34" charset="0"/>
                <a:cs typeface="Calibri" panose="020F0502020204030204" pitchFamily="34" charset="0"/>
              </a:rPr>
              <a:t>is a report that Banks and NBFIs are required to file for all cash transactions  that is GH₵ 20,000.00 and above or its equivalent in any currency. </a:t>
            </a:r>
          </a:p>
          <a:p>
            <a:pPr algn="just">
              <a:lnSpc>
                <a:spcPct val="150000"/>
              </a:lnSpc>
              <a:buFont typeface="Wingdings" panose="05000000000000000000" pitchFamily="2" charset="2"/>
              <a:buChar char="q"/>
            </a:pPr>
            <a:r>
              <a:rPr lang="af-ZA" sz="2800" dirty="0">
                <a:latin typeface="Berlin Sans FB" panose="020E0602020502020306" pitchFamily="34" charset="0"/>
                <a:cs typeface="Calibri" panose="020F0502020204030204" pitchFamily="34" charset="0"/>
              </a:rPr>
              <a:t>Section 31A of AML Act 749 as amended.</a:t>
            </a:r>
          </a:p>
          <a:p>
            <a:pPr algn="just">
              <a:lnSpc>
                <a:spcPct val="150000"/>
              </a:lnSpc>
              <a:buFont typeface="Wingdings" panose="05000000000000000000" pitchFamily="2" charset="2"/>
              <a:buChar char="q"/>
            </a:pPr>
            <a:endParaRPr lang="af-ZA" sz="2800" b="1" dirty="0">
              <a:latin typeface="Berlin Sans FB" panose="020E0602020502020306" pitchFamily="34" charset="0"/>
              <a:cs typeface="Calibri" panose="020F0502020204030204" pitchFamily="34" charset="0"/>
            </a:endParaRPr>
          </a:p>
          <a:p>
            <a:pPr algn="just">
              <a:lnSpc>
                <a:spcPct val="150000"/>
              </a:lnSpc>
              <a:buFont typeface="Wingdings" panose="05000000000000000000" pitchFamily="2" charset="2"/>
              <a:buChar char="q"/>
            </a:pPr>
            <a:endParaRPr lang="en-US" sz="2800" dirty="0">
              <a:latin typeface="Berlin Sans FB" panose="020E0602020502020306" pitchFamily="34" charset="0"/>
            </a:endParaRPr>
          </a:p>
        </p:txBody>
      </p:sp>
    </p:spTree>
    <p:extLst>
      <p:ext uri="{BB962C8B-B14F-4D97-AF65-F5344CB8AC3E}">
        <p14:creationId xmlns:p14="http://schemas.microsoft.com/office/powerpoint/2010/main" val="2901641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764781"/>
          </a:xfrm>
        </p:spPr>
        <p:txBody>
          <a:bodyPr/>
          <a:lstStyle/>
          <a:p>
            <a:r>
              <a:rPr lang="en-US" b="1" dirty="0">
                <a:latin typeface="Berlin Sans FB" panose="020E0602020502020306" pitchFamily="34" charset="0"/>
              </a:rPr>
              <a:t>How to Report CTRs</a:t>
            </a:r>
          </a:p>
        </p:txBody>
      </p:sp>
      <p:sp>
        <p:nvSpPr>
          <p:cNvPr id="3" name="Content Placeholder 2"/>
          <p:cNvSpPr>
            <a:spLocks noGrp="1"/>
          </p:cNvSpPr>
          <p:nvPr>
            <p:ph idx="1"/>
          </p:nvPr>
        </p:nvSpPr>
        <p:spPr>
          <a:xfrm>
            <a:off x="723330" y="1924334"/>
            <a:ext cx="10822675" cy="3951534"/>
          </a:xfrm>
        </p:spPr>
        <p:txBody>
          <a:bodyPr>
            <a:noAutofit/>
          </a:bodyPr>
          <a:lstStyle/>
          <a:p>
            <a:pPr algn="just">
              <a:lnSpc>
                <a:spcPct val="80000"/>
              </a:lnSpc>
              <a:buFont typeface="Wingdings" panose="05000000000000000000" pitchFamily="2" charset="2"/>
              <a:buChar char="v"/>
            </a:pPr>
            <a:r>
              <a:rPr lang="en-US" altLang="en-US" dirty="0">
                <a:latin typeface="Berlin Sans FB" panose="020E0602020502020306" pitchFamily="34" charset="0"/>
              </a:rPr>
              <a:t>The CTR Form is the prescribed form to be used to report all cash transactions of </a:t>
            </a:r>
            <a:r>
              <a:rPr lang="en-US" altLang="en-US" dirty="0">
                <a:solidFill>
                  <a:srgbClr val="C00000"/>
                </a:solidFill>
                <a:latin typeface="Berlin Sans FB" panose="020E0602020502020306" pitchFamily="34" charset="0"/>
              </a:rPr>
              <a:t>GH¢20,000.00</a:t>
            </a:r>
            <a:r>
              <a:rPr lang="en-US" altLang="en-US" dirty="0">
                <a:latin typeface="Berlin Sans FB" panose="020E0602020502020306" pitchFamily="34" charset="0"/>
              </a:rPr>
              <a:t> and above (or its foreign currency equivalent). </a:t>
            </a:r>
            <a:endParaRPr lang="en-GB" altLang="en-US" dirty="0">
              <a:latin typeface="Berlin Sans FB" panose="020E0602020502020306" pitchFamily="34" charset="0"/>
            </a:endParaRPr>
          </a:p>
          <a:p>
            <a:pPr algn="just">
              <a:lnSpc>
                <a:spcPct val="80000"/>
              </a:lnSpc>
              <a:buFont typeface="Wingdings" panose="05000000000000000000" pitchFamily="2" charset="2"/>
              <a:buChar char="v"/>
            </a:pPr>
            <a:r>
              <a:rPr lang="en-US" altLang="en-US" dirty="0">
                <a:latin typeface="Berlin Sans FB" panose="020E0602020502020306" pitchFamily="34" charset="0"/>
              </a:rPr>
              <a:t>Multiple transactions must be treated as a single transaction if the bank has knowledge that: 	</a:t>
            </a:r>
          </a:p>
          <a:p>
            <a:pPr algn="just">
              <a:lnSpc>
                <a:spcPct val="80000"/>
              </a:lnSpc>
            </a:pPr>
            <a:endParaRPr lang="en-GB" altLang="en-US" dirty="0">
              <a:latin typeface="Berlin Sans FB" panose="020E0602020502020306" pitchFamily="34" charset="0"/>
            </a:endParaRPr>
          </a:p>
          <a:p>
            <a:pPr marL="0" indent="0" algn="just">
              <a:lnSpc>
                <a:spcPct val="80000"/>
              </a:lnSpc>
              <a:buNone/>
            </a:pPr>
            <a:r>
              <a:rPr lang="en-US" altLang="en-US" dirty="0">
                <a:latin typeface="Berlin Sans FB" panose="020E0602020502020306" pitchFamily="34" charset="0"/>
              </a:rPr>
              <a:t>	</a:t>
            </a:r>
            <a:r>
              <a:rPr lang="en-US" altLang="en-US" dirty="0">
                <a:solidFill>
                  <a:srgbClr val="002060"/>
                </a:solidFill>
                <a:latin typeface="Berlin Sans FB" panose="020E0602020502020306" pitchFamily="34" charset="0"/>
              </a:rPr>
              <a:t>(1) </a:t>
            </a:r>
            <a:r>
              <a:rPr lang="en-US" altLang="en-US" dirty="0">
                <a:solidFill>
                  <a:schemeClr val="tx1"/>
                </a:solidFill>
                <a:latin typeface="Berlin Sans FB" panose="020E0602020502020306" pitchFamily="34" charset="0"/>
              </a:rPr>
              <a:t>they are carried out by or on behalf of the same person, and 	</a:t>
            </a:r>
          </a:p>
          <a:p>
            <a:pPr algn="just">
              <a:lnSpc>
                <a:spcPct val="80000"/>
              </a:lnSpc>
            </a:pPr>
            <a:endParaRPr lang="en-GB" altLang="en-US" dirty="0">
              <a:solidFill>
                <a:schemeClr val="tx1"/>
              </a:solidFill>
              <a:latin typeface="Berlin Sans FB" panose="020E0602020502020306" pitchFamily="34" charset="0"/>
            </a:endParaRPr>
          </a:p>
          <a:p>
            <a:pPr marL="0" indent="0" algn="just">
              <a:lnSpc>
                <a:spcPct val="80000"/>
              </a:lnSpc>
              <a:buNone/>
            </a:pPr>
            <a:r>
              <a:rPr lang="en-US" altLang="en-US" dirty="0">
                <a:solidFill>
                  <a:schemeClr val="tx1"/>
                </a:solidFill>
                <a:latin typeface="Berlin Sans FB" panose="020E0602020502020306" pitchFamily="34" charset="0"/>
              </a:rPr>
              <a:t>	(2) they result in either cash received (deposits) or cash paid out (withdrawals) by the bank totaling/exceeding GHC20,000 in any one business day in respect of that person.</a:t>
            </a:r>
            <a:endParaRPr lang="en-GB" altLang="en-US" dirty="0">
              <a:solidFill>
                <a:schemeClr val="tx1"/>
              </a:solidFill>
              <a:latin typeface="Berlin Sans FB" panose="020E0602020502020306" pitchFamily="34" charset="0"/>
            </a:endParaRPr>
          </a:p>
          <a:p>
            <a:endParaRPr lang="en-US" dirty="0">
              <a:latin typeface="Berlin Sans FB" panose="020E0602020502020306" pitchFamily="34" charset="0"/>
            </a:endParaRPr>
          </a:p>
        </p:txBody>
      </p:sp>
    </p:spTree>
    <p:extLst>
      <p:ext uri="{BB962C8B-B14F-4D97-AF65-F5344CB8AC3E}">
        <p14:creationId xmlns:p14="http://schemas.microsoft.com/office/powerpoint/2010/main" val="238972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736980"/>
            <a:ext cx="9601196" cy="1282890"/>
          </a:xfrm>
        </p:spPr>
        <p:txBody>
          <a:bodyPr/>
          <a:lstStyle/>
          <a:p>
            <a:r>
              <a:rPr lang="en-US" b="1" dirty="0">
                <a:latin typeface="Berlin Sans FB" panose="020E0602020502020306" pitchFamily="34" charset="0"/>
              </a:rPr>
              <a:t>How to Report CTRs (Cont’d)</a:t>
            </a:r>
          </a:p>
        </p:txBody>
      </p:sp>
      <p:sp>
        <p:nvSpPr>
          <p:cNvPr id="3" name="Content Placeholder 2"/>
          <p:cNvSpPr>
            <a:spLocks noGrp="1"/>
          </p:cNvSpPr>
          <p:nvPr>
            <p:ph idx="1"/>
          </p:nvPr>
        </p:nvSpPr>
        <p:spPr>
          <a:xfrm>
            <a:off x="805218" y="1869743"/>
            <a:ext cx="10727139" cy="4006125"/>
          </a:xfrm>
        </p:spPr>
        <p:txBody>
          <a:bodyPr>
            <a:normAutofit fontScale="85000" lnSpcReduction="20000"/>
          </a:bodyPr>
          <a:lstStyle/>
          <a:p>
            <a:pPr algn="just">
              <a:lnSpc>
                <a:spcPct val="150000"/>
              </a:lnSpc>
              <a:buFont typeface="Wingdings" panose="05000000000000000000" pitchFamily="2" charset="2"/>
              <a:buChar char="v"/>
            </a:pPr>
            <a:r>
              <a:rPr lang="en-US" altLang="en-US" sz="2800" dirty="0">
                <a:latin typeface="Berlin Sans FB" panose="020E0602020502020306" pitchFamily="34" charset="0"/>
              </a:rPr>
              <a:t>To report multiple transactions, all the individual transactions of which the bank has knowledge of must be aggregated.  </a:t>
            </a:r>
            <a:endParaRPr lang="en-GB" altLang="en-US" sz="2800" dirty="0">
              <a:latin typeface="Berlin Sans FB" panose="020E0602020502020306" pitchFamily="34" charset="0"/>
            </a:endParaRPr>
          </a:p>
          <a:p>
            <a:pPr algn="just">
              <a:lnSpc>
                <a:spcPct val="150000"/>
              </a:lnSpc>
              <a:buFont typeface="Wingdings" panose="05000000000000000000" pitchFamily="2" charset="2"/>
              <a:buChar char="v"/>
            </a:pPr>
            <a:r>
              <a:rPr lang="en-US" altLang="en-US" sz="2800" dirty="0">
                <a:latin typeface="Berlin Sans FB" panose="020E0602020502020306" pitchFamily="34" charset="0"/>
              </a:rPr>
              <a:t>Thus debits must be added to debits, and credits added to credits. </a:t>
            </a:r>
            <a:endParaRPr lang="en-GB" altLang="en-US" sz="2800" dirty="0">
              <a:latin typeface="Berlin Sans FB" panose="020E0602020502020306" pitchFamily="34" charset="0"/>
            </a:endParaRPr>
          </a:p>
          <a:p>
            <a:pPr algn="just">
              <a:lnSpc>
                <a:spcPct val="150000"/>
              </a:lnSpc>
              <a:buFont typeface="Arial" panose="020B0604020202020204" pitchFamily="34" charset="0"/>
              <a:buChar char="•"/>
            </a:pPr>
            <a:r>
              <a:rPr lang="en-US" altLang="en-US" sz="2800" dirty="0">
                <a:latin typeface="Berlin Sans FB" panose="020E0602020502020306" pitchFamily="34" charset="0"/>
              </a:rPr>
              <a:t>	If the cash debits or the cash credits totals is/exceed </a:t>
            </a:r>
            <a:r>
              <a:rPr lang="en-US" altLang="en-US" sz="2800" dirty="0">
                <a:solidFill>
                  <a:srgbClr val="C00000"/>
                </a:solidFill>
                <a:latin typeface="Berlin Sans FB" panose="020E0602020502020306" pitchFamily="34" charset="0"/>
              </a:rPr>
              <a:t>GHC20,000.00</a:t>
            </a:r>
            <a:r>
              <a:rPr lang="en-US" altLang="en-US" sz="2800" dirty="0">
                <a:latin typeface="Berlin Sans FB" panose="020E0602020502020306" pitchFamily="34" charset="0"/>
              </a:rPr>
              <a:t> in a business day, a CTR is required. </a:t>
            </a:r>
            <a:endParaRPr lang="en-GB" altLang="en-US" sz="2800" dirty="0">
              <a:latin typeface="Berlin Sans FB" panose="020E0602020502020306" pitchFamily="34" charset="0"/>
            </a:endParaRPr>
          </a:p>
          <a:p>
            <a:pPr algn="just">
              <a:lnSpc>
                <a:spcPct val="150000"/>
              </a:lnSpc>
              <a:buFont typeface="Arial" panose="020B0604020202020204" pitchFamily="34" charset="0"/>
              <a:buChar char="•"/>
            </a:pPr>
            <a:r>
              <a:rPr lang="en-US" altLang="en-US" sz="2800" dirty="0">
                <a:latin typeface="Berlin Sans FB" panose="020E0602020502020306" pitchFamily="34" charset="0"/>
              </a:rPr>
              <a:t>	If debits and credits each is/exceed </a:t>
            </a:r>
            <a:r>
              <a:rPr lang="en-US" altLang="en-US" sz="2800" dirty="0">
                <a:solidFill>
                  <a:srgbClr val="C00000"/>
                </a:solidFill>
                <a:latin typeface="Berlin Sans FB" panose="020E0602020502020306" pitchFamily="34" charset="0"/>
              </a:rPr>
              <a:t>GHC20,000.00</a:t>
            </a:r>
            <a:r>
              <a:rPr lang="en-US" altLang="en-US" sz="2800" dirty="0">
                <a:latin typeface="Berlin Sans FB" panose="020E0602020502020306" pitchFamily="34" charset="0"/>
              </a:rPr>
              <a:t>, they can both be reported on a single CTR. </a:t>
            </a:r>
          </a:p>
          <a:p>
            <a:pPr algn="just">
              <a:lnSpc>
                <a:spcPct val="150000"/>
              </a:lnSpc>
              <a:buFont typeface="Wingdings" panose="05000000000000000000" pitchFamily="2" charset="2"/>
              <a:buChar char="Ø"/>
            </a:pPr>
            <a:endParaRPr lang="en-GB" altLang="en-US" sz="2800" dirty="0">
              <a:latin typeface="Berlin Sans FB" panose="020E0602020502020306" pitchFamily="34" charset="0"/>
            </a:endParaRPr>
          </a:p>
          <a:p>
            <a:pPr>
              <a:lnSpc>
                <a:spcPct val="150000"/>
              </a:lnSpc>
            </a:pPr>
            <a:endParaRPr lang="en-US" sz="2800" dirty="0">
              <a:latin typeface="Berlin Sans FB" panose="020E0602020502020306" pitchFamily="34" charset="0"/>
            </a:endParaRPr>
          </a:p>
        </p:txBody>
      </p:sp>
    </p:spTree>
    <p:extLst>
      <p:ext uri="{BB962C8B-B14F-4D97-AF65-F5344CB8AC3E}">
        <p14:creationId xmlns:p14="http://schemas.microsoft.com/office/powerpoint/2010/main" val="3067381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950353" cy="764781"/>
          </a:xfrm>
        </p:spPr>
        <p:txBody>
          <a:bodyPr/>
          <a:lstStyle/>
          <a:p>
            <a:r>
              <a:rPr lang="en-US" b="1" dirty="0">
                <a:latin typeface="Berlin Sans FB" panose="020E0602020502020306" pitchFamily="34" charset="0"/>
              </a:rPr>
              <a:t>Takeaways</a:t>
            </a:r>
          </a:p>
        </p:txBody>
      </p:sp>
      <p:sp>
        <p:nvSpPr>
          <p:cNvPr id="3" name="Content Placeholder 2"/>
          <p:cNvSpPr>
            <a:spLocks noGrp="1"/>
          </p:cNvSpPr>
          <p:nvPr>
            <p:ph idx="1"/>
          </p:nvPr>
        </p:nvSpPr>
        <p:spPr>
          <a:xfrm>
            <a:off x="696036" y="1746913"/>
            <a:ext cx="10740788" cy="3318936"/>
          </a:xfrm>
        </p:spPr>
        <p:txBody>
          <a:bodyPr>
            <a:noAutofit/>
          </a:bodyPr>
          <a:lstStyle/>
          <a:p>
            <a:pPr>
              <a:buFont typeface="Wingdings" panose="05000000000000000000" pitchFamily="2" charset="2"/>
              <a:buChar char="q"/>
            </a:pPr>
            <a:r>
              <a:rPr lang="en-US" altLang="en-US" dirty="0">
                <a:latin typeface="Berlin Sans FB" panose="020E0602020502020306" pitchFamily="34" charset="0"/>
                <a:cs typeface="Calibri" panose="020F0502020204030204" pitchFamily="34" charset="0"/>
              </a:rPr>
              <a:t>CTRs complement STRs because the former facilitates the detection of money laundering because they provide a "paper trail" for large cash transactions that may point to the financial side of criminal activity.</a:t>
            </a:r>
          </a:p>
          <a:p>
            <a:pPr algn="just">
              <a:spcAft>
                <a:spcPts val="0"/>
              </a:spcAft>
              <a:buFont typeface="Wingdings" panose="05000000000000000000" pitchFamily="2" charset="2"/>
              <a:buChar char="q"/>
              <a:defRPr/>
            </a:pPr>
            <a:r>
              <a:rPr lang="en-GB" dirty="0">
                <a:latin typeface="Berlin Sans FB" panose="020E0602020502020306" pitchFamily="34" charset="0"/>
              </a:rPr>
              <a:t>STRs and CTRs must be of sufficient quality.</a:t>
            </a:r>
          </a:p>
          <a:p>
            <a:pPr algn="just">
              <a:spcAft>
                <a:spcPts val="0"/>
              </a:spcAft>
              <a:buFont typeface="Wingdings" panose="05000000000000000000" pitchFamily="2" charset="2"/>
              <a:buChar char="q"/>
              <a:defRPr/>
            </a:pPr>
            <a:endParaRPr lang="en-GB" sz="900" dirty="0">
              <a:latin typeface="Berlin Sans FB" panose="020E0602020502020306" pitchFamily="34" charset="0"/>
            </a:endParaRPr>
          </a:p>
          <a:p>
            <a:pPr algn="just">
              <a:spcAft>
                <a:spcPts val="0"/>
              </a:spcAft>
              <a:buFont typeface="Wingdings" panose="05000000000000000000" pitchFamily="2" charset="2"/>
              <a:buChar char="q"/>
              <a:defRPr/>
            </a:pPr>
            <a:r>
              <a:rPr lang="en-GB" dirty="0">
                <a:latin typeface="Berlin Sans FB" panose="020E0602020502020306" pitchFamily="34" charset="0"/>
              </a:rPr>
              <a:t>The institution should maintain a comprehensive and up-to-date watch list database for effective identification of names that may trigger suspicion.</a:t>
            </a:r>
          </a:p>
          <a:p>
            <a:pPr algn="just">
              <a:spcAft>
                <a:spcPts val="0"/>
              </a:spcAft>
              <a:buFont typeface="Wingdings" panose="05000000000000000000" pitchFamily="2" charset="2"/>
              <a:buChar char="q"/>
              <a:defRPr/>
            </a:pPr>
            <a:endParaRPr lang="en-GB" dirty="0">
              <a:latin typeface="Berlin Sans FB" panose="020E0602020502020306" pitchFamily="34" charset="0"/>
            </a:endParaRPr>
          </a:p>
          <a:p>
            <a:pPr algn="just">
              <a:spcAft>
                <a:spcPts val="0"/>
              </a:spcAft>
              <a:buFont typeface="Wingdings" panose="05000000000000000000" pitchFamily="2" charset="2"/>
              <a:buChar char="q"/>
              <a:defRPr/>
            </a:pPr>
            <a:r>
              <a:rPr lang="en-GB" dirty="0">
                <a:latin typeface="Berlin Sans FB" panose="020E0602020502020306" pitchFamily="34" charset="0"/>
              </a:rPr>
              <a:t>STR reporting is not only a legal necessity, but should be a matter of real concern for all AIs- </a:t>
            </a:r>
            <a:r>
              <a:rPr lang="en-GB" dirty="0">
                <a:solidFill>
                  <a:srgbClr val="FF0000"/>
                </a:solidFill>
                <a:latin typeface="Berlin Sans FB" panose="020E0602020502020306" pitchFamily="34" charset="0"/>
              </a:rPr>
              <a:t>Reputational and Operational health</a:t>
            </a:r>
            <a:endParaRPr lang="en-GB" altLang="en-US" dirty="0">
              <a:latin typeface="Berlin Sans FB" panose="020E0602020502020306" pitchFamily="34" charset="0"/>
              <a:cs typeface="Calibri" panose="020F0502020204030204" pitchFamily="34" charset="0"/>
            </a:endParaRPr>
          </a:p>
          <a:p>
            <a:pPr>
              <a:buFont typeface="Wingdings" panose="05000000000000000000" pitchFamily="2" charset="2"/>
              <a:buChar char="q"/>
            </a:pPr>
            <a:endParaRPr lang="en-US" dirty="0">
              <a:latin typeface="Berlin Sans FB" panose="020E0602020502020306" pitchFamily="34" charset="0"/>
            </a:endParaRPr>
          </a:p>
        </p:txBody>
      </p:sp>
    </p:spTree>
    <p:extLst>
      <p:ext uri="{BB962C8B-B14F-4D97-AF65-F5344CB8AC3E}">
        <p14:creationId xmlns:p14="http://schemas.microsoft.com/office/powerpoint/2010/main" val="2494970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40B5C1A-9DBD-41B6-81D3-5CA910385F9C}" type="slidenum">
              <a:rPr lang="en-US" altLang="en-US">
                <a:solidFill>
                  <a:srgbClr val="045C75"/>
                </a:solidFill>
              </a:rPr>
              <a:pPr/>
              <a:t>15</a:t>
            </a:fld>
            <a:endParaRPr lang="en-US" altLang="en-US">
              <a:solidFill>
                <a:srgbClr val="045C75"/>
              </a:solidFill>
            </a:endParaRPr>
          </a:p>
        </p:txBody>
      </p:sp>
      <p:pic>
        <p:nvPicPr>
          <p:cNvPr id="32771" name="Picture 2" descr="http://kamloopsfoodbank.org/wp-content/uploads/91926thank-yo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1" y="1066801"/>
            <a:ext cx="6791325" cy="486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376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Berlin Sans FB" panose="020E0602020502020306" pitchFamily="34" charset="0"/>
              </a:rPr>
              <a:t>What is a Suspicious Transaction Report</a:t>
            </a: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495925" y="3616325"/>
            <a:ext cx="1200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0396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82389" y="1054359"/>
            <a:ext cx="10836322" cy="5264554"/>
          </a:xfrm>
        </p:spPr>
        <p:txBody>
          <a:bodyPr>
            <a:noAutofit/>
          </a:bodyPr>
          <a:lstStyle/>
          <a:p>
            <a:pPr marL="182880" indent="-457200" algn="just">
              <a:spcAft>
                <a:spcPts val="0"/>
              </a:spcAft>
              <a:buFont typeface="Wingdings" panose="05000000000000000000" pitchFamily="2" charset="2"/>
              <a:buChar char="q"/>
              <a:defRPr/>
            </a:pPr>
            <a:r>
              <a:rPr lang="en-US" sz="2800" dirty="0">
                <a:latin typeface="Berlin Sans FB" panose="020E0602020502020306" pitchFamily="34" charset="0"/>
              </a:rPr>
              <a:t>The word “Suspicious” </a:t>
            </a:r>
            <a:r>
              <a:rPr lang="en-US" sz="2800" dirty="0">
                <a:solidFill>
                  <a:srgbClr val="FF0000"/>
                </a:solidFill>
                <a:latin typeface="Berlin Sans FB" panose="020E0602020502020306" pitchFamily="34" charset="0"/>
              </a:rPr>
              <a:t>is defined by the AML Act, 2008 (Act 749)</a:t>
            </a:r>
            <a:r>
              <a:rPr lang="en-US" sz="2800" dirty="0">
                <a:latin typeface="Berlin Sans FB" panose="020E0602020502020306" pitchFamily="34" charset="0"/>
              </a:rPr>
              <a:t> as amended,</a:t>
            </a:r>
            <a:r>
              <a:rPr lang="en-US" sz="2800" dirty="0">
                <a:solidFill>
                  <a:srgbClr val="FF0000"/>
                </a:solidFill>
                <a:latin typeface="Berlin Sans FB" panose="020E0602020502020306" pitchFamily="34" charset="0"/>
              </a:rPr>
              <a:t> </a:t>
            </a:r>
            <a:r>
              <a:rPr lang="en-US" sz="2800" dirty="0">
                <a:latin typeface="Berlin Sans FB" panose="020E0602020502020306" pitchFamily="34" charset="0"/>
              </a:rPr>
              <a:t>as a matter which is beyond mere speculations and based on </a:t>
            </a:r>
            <a:r>
              <a:rPr lang="en-US" sz="2800" dirty="0">
                <a:solidFill>
                  <a:srgbClr val="FF0000"/>
                </a:solidFill>
                <a:latin typeface="Berlin Sans FB" panose="020E0602020502020306" pitchFamily="34" charset="0"/>
              </a:rPr>
              <a:t>some foundation</a:t>
            </a:r>
            <a:r>
              <a:rPr lang="en-US" sz="2800" dirty="0">
                <a:latin typeface="Berlin Sans FB" panose="020E0602020502020306" pitchFamily="34" charset="0"/>
              </a:rPr>
              <a:t>.</a:t>
            </a:r>
          </a:p>
          <a:p>
            <a:pPr marL="182880" indent="-457200" algn="just">
              <a:spcAft>
                <a:spcPts val="0"/>
              </a:spcAft>
              <a:buFont typeface="Wingdings" panose="05000000000000000000" pitchFamily="2" charset="2"/>
              <a:buChar char="q"/>
              <a:defRPr/>
            </a:pPr>
            <a:endParaRPr lang="en-US" sz="2800" dirty="0">
              <a:latin typeface="Berlin Sans FB" panose="020E0602020502020306" pitchFamily="34" charset="0"/>
            </a:endParaRPr>
          </a:p>
          <a:p>
            <a:pPr marL="182880" indent="-457200" algn="just">
              <a:spcAft>
                <a:spcPts val="0"/>
              </a:spcAft>
              <a:buFont typeface="Wingdings" panose="05000000000000000000" pitchFamily="2" charset="2"/>
              <a:buChar char="q"/>
              <a:defRPr/>
            </a:pPr>
            <a:r>
              <a:rPr lang="en-US" sz="2800" dirty="0">
                <a:latin typeface="Berlin Sans FB" panose="020E0602020502020306" pitchFamily="34" charset="0"/>
              </a:rPr>
              <a:t>“Suspicious Transaction”  defined in AML Act 874, as a transaction that appears to involve or to be connected to unlawful activity</a:t>
            </a:r>
          </a:p>
          <a:p>
            <a:pPr marL="182880" indent="-457200" algn="just">
              <a:spcAft>
                <a:spcPts val="0"/>
              </a:spcAft>
              <a:buFont typeface="Wingdings" panose="05000000000000000000" pitchFamily="2" charset="2"/>
              <a:buChar char="q"/>
              <a:defRPr/>
            </a:pPr>
            <a:endParaRPr lang="en-US" sz="2800" dirty="0">
              <a:latin typeface="Berlin Sans FB" panose="020E0602020502020306" pitchFamily="34" charset="0"/>
            </a:endParaRPr>
          </a:p>
          <a:p>
            <a:pPr algn="just">
              <a:spcAft>
                <a:spcPts val="0"/>
              </a:spcAft>
              <a:buFont typeface="Wingdings" panose="05000000000000000000" pitchFamily="2" charset="2"/>
              <a:buChar char="q"/>
              <a:defRPr/>
            </a:pPr>
            <a:r>
              <a:rPr lang="en-US" sz="2800" dirty="0">
                <a:latin typeface="Berlin Sans FB" panose="020E0602020502020306" pitchFamily="34" charset="0"/>
              </a:rPr>
              <a:t>“Unusual" according to AML Regulations, 2011 (L.I. 1987) is a matter that is suspicious and has an unusual  pattern because it is inconsistent with client’s profile and does not have an economic or legal explanation.</a:t>
            </a:r>
          </a:p>
          <a:p>
            <a:pPr>
              <a:buFont typeface="Wingdings" panose="05000000000000000000" pitchFamily="2" charset="2"/>
              <a:buChar char="q"/>
            </a:pPr>
            <a:endParaRPr lang="en-US" sz="2800" dirty="0">
              <a:latin typeface="Berlin Sans FB" panose="020E0602020502020306" pitchFamily="34" charset="0"/>
            </a:endParaRPr>
          </a:p>
        </p:txBody>
      </p:sp>
    </p:spTree>
    <p:extLst>
      <p:ext uri="{BB962C8B-B14F-4D97-AF65-F5344CB8AC3E}">
        <p14:creationId xmlns:p14="http://schemas.microsoft.com/office/powerpoint/2010/main" val="1182630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4149" y="2415655"/>
            <a:ext cx="10849970" cy="3539430"/>
          </a:xfrm>
          <a:prstGeom prst="rect">
            <a:avLst/>
          </a:prstGeom>
        </p:spPr>
        <p:txBody>
          <a:bodyPr wrap="square">
            <a:spAutoFit/>
          </a:bodyPr>
          <a:lstStyle/>
          <a:p>
            <a:pPr algn="just">
              <a:spcAft>
                <a:spcPts val="600"/>
              </a:spcAft>
            </a:pPr>
            <a:r>
              <a:rPr lang="en-US" altLang="en-US" sz="3200" b="1" dirty="0">
                <a:solidFill>
                  <a:srgbClr val="FF0000"/>
                </a:solidFill>
              </a:rPr>
              <a:t>Section 30 of the AML Act 2008 (ACT 749) </a:t>
            </a:r>
            <a:r>
              <a:rPr lang="en-US" altLang="en-US" sz="3200" b="1" dirty="0"/>
              <a:t>mandates a person who or an institution which </a:t>
            </a:r>
            <a:r>
              <a:rPr lang="en-US" altLang="en-US" sz="3200" b="1" u="sng" dirty="0"/>
              <a:t>knows or suspects </a:t>
            </a:r>
            <a:r>
              <a:rPr lang="en-US" altLang="en-US" sz="3200" b="1" dirty="0"/>
              <a:t>that a transaction to which the business entity is a part </a:t>
            </a:r>
            <a:r>
              <a:rPr lang="en-US" altLang="en-US" sz="3200" b="1" u="sng" dirty="0"/>
              <a:t>has been used </a:t>
            </a:r>
            <a:r>
              <a:rPr lang="en-US" altLang="en-US" sz="3200" b="1" dirty="0"/>
              <a:t>or </a:t>
            </a:r>
            <a:r>
              <a:rPr lang="en-US" altLang="en-US" sz="3200" b="1" u="sng" dirty="0"/>
              <a:t>is about to </a:t>
            </a:r>
            <a:r>
              <a:rPr lang="en-US" altLang="en-US" sz="3200" b="1" dirty="0"/>
              <a:t>engage in money laundering, shall within </a:t>
            </a:r>
            <a:r>
              <a:rPr lang="en-US" altLang="en-US" sz="3200" b="1" u="sng" dirty="0"/>
              <a:t>twenty four hours after the knowledge </a:t>
            </a:r>
            <a:r>
              <a:rPr lang="en-US" altLang="en-US" sz="3200" b="1" dirty="0"/>
              <a:t>or the </a:t>
            </a:r>
            <a:r>
              <a:rPr lang="en-US" altLang="en-US" sz="3200" b="1" u="sng" dirty="0"/>
              <a:t>ground for suspicion </a:t>
            </a:r>
            <a:r>
              <a:rPr lang="en-US" altLang="en-US" sz="3200" b="1" dirty="0"/>
              <a:t>of the transaction submit a suspicious transaction report (by telephone, email, writing) to the Centre. </a:t>
            </a:r>
          </a:p>
        </p:txBody>
      </p:sp>
      <p:sp>
        <p:nvSpPr>
          <p:cNvPr id="5" name="Title 4"/>
          <p:cNvSpPr>
            <a:spLocks noGrp="1"/>
          </p:cNvSpPr>
          <p:nvPr>
            <p:ph type="title"/>
          </p:nvPr>
        </p:nvSpPr>
        <p:spPr/>
        <p:txBody>
          <a:bodyPr/>
          <a:lstStyle/>
          <a:p>
            <a:r>
              <a:rPr lang="en-US" dirty="0">
                <a:latin typeface="Berlin Sans FB" panose="020E0602020502020306" pitchFamily="34" charset="0"/>
              </a:rPr>
              <a:t>Reporting Suspicious Transaction</a:t>
            </a:r>
          </a:p>
        </p:txBody>
      </p:sp>
    </p:spTree>
    <p:extLst>
      <p:ext uri="{BB962C8B-B14F-4D97-AF65-F5344CB8AC3E}">
        <p14:creationId xmlns:p14="http://schemas.microsoft.com/office/powerpoint/2010/main" val="1742646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36979" y="627798"/>
            <a:ext cx="10159619" cy="1658202"/>
          </a:xfrm>
        </p:spPr>
        <p:txBody>
          <a:bodyPr>
            <a:normAutofit/>
          </a:bodyPr>
          <a:lstStyle/>
          <a:p>
            <a:r>
              <a:rPr lang="en-US" dirty="0">
                <a:latin typeface="Berlin Sans FB" panose="020E0602020502020306" pitchFamily="34" charset="0"/>
              </a:rPr>
              <a:t>What makes a transaction Suspicious or  Unusual?</a:t>
            </a:r>
          </a:p>
        </p:txBody>
      </p:sp>
      <p:sp>
        <p:nvSpPr>
          <p:cNvPr id="3" name="Content Placeholder 2"/>
          <p:cNvSpPr>
            <a:spLocks noGrp="1"/>
          </p:cNvSpPr>
          <p:nvPr>
            <p:ph idx="1"/>
          </p:nvPr>
        </p:nvSpPr>
        <p:spPr>
          <a:xfrm>
            <a:off x="1187354" y="2285999"/>
            <a:ext cx="10263117" cy="3589869"/>
          </a:xfrm>
        </p:spPr>
        <p:txBody>
          <a:bodyPr>
            <a:noAutofit/>
          </a:bodyPr>
          <a:lstStyle/>
          <a:p>
            <a:pPr marL="274320" indent="-274320">
              <a:spcAft>
                <a:spcPts val="0"/>
              </a:spcAft>
              <a:buFont typeface="Wingdings" panose="05000000000000000000" pitchFamily="2" charset="2"/>
              <a:buChar char="v"/>
              <a:defRPr/>
            </a:pPr>
            <a:r>
              <a:rPr lang="en-GB" sz="2800" b="1" dirty="0"/>
              <a:t>A transaction is said to be suspicious or unusual because of its</a:t>
            </a:r>
          </a:p>
          <a:p>
            <a:pPr marL="596646" indent="-514350">
              <a:spcAft>
                <a:spcPts val="0"/>
              </a:spcAft>
              <a:buFont typeface="Wingdings 2" pitchFamily="18" charset="2"/>
              <a:buAutoNum type="arabicPeriod"/>
              <a:defRPr/>
            </a:pPr>
            <a:r>
              <a:rPr lang="en-GB" sz="2800" b="1" dirty="0"/>
              <a:t>Size</a:t>
            </a:r>
          </a:p>
          <a:p>
            <a:pPr marL="596646" indent="-514350">
              <a:spcAft>
                <a:spcPts val="0"/>
              </a:spcAft>
              <a:buFont typeface="Wingdings 2" pitchFamily="18" charset="2"/>
              <a:buAutoNum type="arabicPeriod"/>
              <a:defRPr/>
            </a:pPr>
            <a:r>
              <a:rPr lang="en-GB" sz="2800" b="1" dirty="0"/>
              <a:t>Volume</a:t>
            </a:r>
          </a:p>
          <a:p>
            <a:pPr marL="596646" indent="-514350">
              <a:spcAft>
                <a:spcPts val="0"/>
              </a:spcAft>
              <a:buFont typeface="Wingdings 2" pitchFamily="18" charset="2"/>
              <a:buAutoNum type="arabicPeriod"/>
              <a:defRPr/>
            </a:pPr>
            <a:r>
              <a:rPr lang="en-GB" sz="2800" b="1" dirty="0"/>
              <a:t>Type </a:t>
            </a:r>
          </a:p>
          <a:p>
            <a:pPr marL="596646" indent="-514350">
              <a:spcAft>
                <a:spcPts val="0"/>
              </a:spcAft>
              <a:buFont typeface="Wingdings 2" pitchFamily="18" charset="2"/>
              <a:buAutoNum type="arabicPeriod"/>
              <a:defRPr/>
            </a:pPr>
            <a:r>
              <a:rPr lang="en-GB" sz="2800" b="1" dirty="0"/>
              <a:t>Pattern or</a:t>
            </a:r>
          </a:p>
          <a:p>
            <a:pPr marL="596646" indent="-514350">
              <a:spcAft>
                <a:spcPts val="0"/>
              </a:spcAft>
              <a:buFont typeface="Wingdings 2" pitchFamily="18" charset="2"/>
              <a:buAutoNum type="arabicPeriod"/>
              <a:defRPr/>
            </a:pPr>
            <a:r>
              <a:rPr lang="en-GB" sz="2800" b="1" dirty="0"/>
              <a:t>Otherwise suggestive of known money laundering methods (no apparent or visible economic purpose) . </a:t>
            </a:r>
          </a:p>
          <a:p>
            <a:endParaRPr lang="en-US" sz="2800" dirty="0"/>
          </a:p>
        </p:txBody>
      </p:sp>
    </p:spTree>
    <p:extLst>
      <p:ext uri="{BB962C8B-B14F-4D97-AF65-F5344CB8AC3E}">
        <p14:creationId xmlns:p14="http://schemas.microsoft.com/office/powerpoint/2010/main" val="346988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1821" y="709684"/>
            <a:ext cx="9804777" cy="1576315"/>
          </a:xfrm>
        </p:spPr>
        <p:txBody>
          <a:bodyPr/>
          <a:lstStyle/>
          <a:p>
            <a:r>
              <a:rPr lang="en-US" dirty="0">
                <a:latin typeface="Berlin Sans FB" panose="020E0602020502020306" pitchFamily="34" charset="0"/>
              </a:rPr>
              <a:t>How to report a suspicious transaction</a:t>
            </a:r>
          </a:p>
        </p:txBody>
      </p:sp>
      <p:sp>
        <p:nvSpPr>
          <p:cNvPr id="3" name="Content Placeholder 2"/>
          <p:cNvSpPr>
            <a:spLocks noGrp="1"/>
          </p:cNvSpPr>
          <p:nvPr>
            <p:ph idx="1"/>
          </p:nvPr>
        </p:nvSpPr>
        <p:spPr>
          <a:xfrm>
            <a:off x="627797" y="1992573"/>
            <a:ext cx="10918209" cy="3883295"/>
          </a:xfrm>
        </p:spPr>
        <p:txBody>
          <a:bodyPr>
            <a:noAutofit/>
          </a:bodyPr>
          <a:lstStyle/>
          <a:p>
            <a:pPr marL="274320" indent="-274320">
              <a:spcAft>
                <a:spcPts val="0"/>
              </a:spcAft>
              <a:buNone/>
              <a:defRPr/>
            </a:pPr>
            <a:r>
              <a:rPr lang="en-GB" sz="2800" b="1" dirty="0">
                <a:latin typeface="Calibri" pitchFamily="34" charset="0"/>
              </a:rPr>
              <a:t>  </a:t>
            </a:r>
            <a:r>
              <a:rPr lang="en-GB" sz="2800" b="1" dirty="0"/>
              <a:t>(a) </a:t>
            </a:r>
            <a:r>
              <a:rPr lang="en-US" sz="2800" b="1" u="sng" spc="50" dirty="0">
                <a:ln w="11430"/>
                <a:solidFill>
                  <a:srgbClr val="FF0000"/>
                </a:solidFill>
              </a:rPr>
              <a:t>EXAMINE</a:t>
            </a:r>
            <a:r>
              <a:rPr lang="en-US" sz="2800" b="1" spc="50" dirty="0">
                <a:ln w="11430"/>
              </a:rPr>
              <a:t>   the background and purpose of the transactions specified;</a:t>
            </a:r>
          </a:p>
          <a:p>
            <a:pPr marL="457200" indent="-457200">
              <a:lnSpc>
                <a:spcPct val="80000"/>
              </a:lnSpc>
              <a:spcAft>
                <a:spcPts val="0"/>
              </a:spcAft>
              <a:buFont typeface="Wingdings" panose="05000000000000000000" pitchFamily="2" charset="2"/>
              <a:buAutoNum type="alphaLcParenBoth"/>
              <a:defRPr/>
            </a:pPr>
            <a:endParaRPr lang="en-US" sz="2800" b="1" spc="50" dirty="0">
              <a:ln w="11430"/>
            </a:endParaRPr>
          </a:p>
          <a:p>
            <a:pPr marL="274320" indent="-274320">
              <a:lnSpc>
                <a:spcPct val="80000"/>
              </a:lnSpc>
              <a:spcAft>
                <a:spcPts val="0"/>
              </a:spcAft>
              <a:buNone/>
              <a:defRPr/>
            </a:pPr>
            <a:endParaRPr lang="en-US" sz="2800" b="1" spc="50" dirty="0">
              <a:ln w="11430"/>
            </a:endParaRPr>
          </a:p>
          <a:p>
            <a:pPr marL="274320" indent="-274320">
              <a:lnSpc>
                <a:spcPct val="80000"/>
              </a:lnSpc>
              <a:spcAft>
                <a:spcPts val="0"/>
              </a:spcAft>
              <a:buNone/>
              <a:defRPr/>
            </a:pPr>
            <a:r>
              <a:rPr lang="en-US" sz="2800" b="1" spc="50" dirty="0">
                <a:ln w="11430"/>
              </a:rPr>
              <a:t>(b)   </a:t>
            </a:r>
            <a:r>
              <a:rPr lang="en-US" sz="2800" b="1" u="sng" spc="50" dirty="0">
                <a:ln w="11430"/>
                <a:solidFill>
                  <a:srgbClr val="FF0000"/>
                </a:solidFill>
              </a:rPr>
              <a:t>RECORD</a:t>
            </a:r>
            <a:r>
              <a:rPr lang="en-US" sz="2800" b="1" spc="50" dirty="0">
                <a:ln w="11430"/>
              </a:rPr>
              <a:t>    the findings in writing within twenty-	four hours;</a:t>
            </a:r>
          </a:p>
          <a:p>
            <a:pPr marL="274320" indent="-274320">
              <a:lnSpc>
                <a:spcPct val="80000"/>
              </a:lnSpc>
              <a:spcAft>
                <a:spcPts val="0"/>
              </a:spcAft>
              <a:buNone/>
              <a:defRPr/>
            </a:pPr>
            <a:endParaRPr lang="en-US" sz="2800" b="1" spc="50" dirty="0">
              <a:ln w="11430"/>
            </a:endParaRPr>
          </a:p>
          <a:p>
            <a:pPr marL="274320" indent="-274320">
              <a:lnSpc>
                <a:spcPct val="80000"/>
              </a:lnSpc>
              <a:spcAft>
                <a:spcPts val="0"/>
              </a:spcAft>
              <a:buNone/>
              <a:defRPr/>
            </a:pPr>
            <a:r>
              <a:rPr lang="en-US" sz="2800" b="1" spc="50" dirty="0">
                <a:ln w="11430"/>
              </a:rPr>
              <a:t>		and</a:t>
            </a:r>
          </a:p>
          <a:p>
            <a:pPr marL="274320" indent="-274320">
              <a:lnSpc>
                <a:spcPct val="80000"/>
              </a:lnSpc>
              <a:spcAft>
                <a:spcPts val="0"/>
              </a:spcAft>
              <a:buNone/>
              <a:defRPr/>
            </a:pPr>
            <a:endParaRPr lang="en-US" sz="2800" b="1" spc="50" dirty="0">
              <a:ln w="11430"/>
            </a:endParaRPr>
          </a:p>
          <a:p>
            <a:pPr marL="274320" indent="-274320">
              <a:lnSpc>
                <a:spcPct val="80000"/>
              </a:lnSpc>
              <a:spcAft>
                <a:spcPts val="0"/>
              </a:spcAft>
              <a:buNone/>
              <a:defRPr/>
            </a:pPr>
            <a:r>
              <a:rPr lang="en-US" sz="2800" b="1" spc="50" dirty="0">
                <a:ln w="11430"/>
              </a:rPr>
              <a:t>(c)  </a:t>
            </a:r>
            <a:r>
              <a:rPr lang="en-US" sz="2800" b="1" u="sng" spc="50" dirty="0">
                <a:ln w="11430"/>
                <a:solidFill>
                  <a:srgbClr val="FF0000"/>
                </a:solidFill>
              </a:rPr>
              <a:t>FORWARD</a:t>
            </a:r>
            <a:r>
              <a:rPr lang="en-US" sz="2800" b="1" spc="50" dirty="0">
                <a:ln w="11430"/>
              </a:rPr>
              <a:t>   the findings to the Centre.</a:t>
            </a:r>
            <a:endParaRPr lang="el-GR" sz="2800" b="1" spc="50" dirty="0">
              <a:ln w="11430"/>
            </a:endParaRPr>
          </a:p>
          <a:p>
            <a:endParaRPr lang="en-US" sz="2800" dirty="0"/>
          </a:p>
        </p:txBody>
      </p:sp>
    </p:spTree>
    <p:extLst>
      <p:ext uri="{BB962C8B-B14F-4D97-AF65-F5344CB8AC3E}">
        <p14:creationId xmlns:p14="http://schemas.microsoft.com/office/powerpoint/2010/main" val="1565590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752" y="696036"/>
            <a:ext cx="9995846" cy="1589963"/>
          </a:xfrm>
        </p:spPr>
        <p:txBody>
          <a:bodyPr>
            <a:normAutofit/>
          </a:bodyPr>
          <a:lstStyle/>
          <a:p>
            <a:r>
              <a:rPr lang="en-US" dirty="0">
                <a:latin typeface="Berlin Sans FB" panose="020E0602020502020306" pitchFamily="34" charset="0"/>
              </a:rPr>
              <a:t>How to report a suspicious transaction (Cont’d)</a:t>
            </a:r>
          </a:p>
        </p:txBody>
      </p:sp>
      <p:sp>
        <p:nvSpPr>
          <p:cNvPr id="3" name="Content Placeholder 2"/>
          <p:cNvSpPr>
            <a:spLocks noGrp="1"/>
          </p:cNvSpPr>
          <p:nvPr>
            <p:ph idx="1"/>
          </p:nvPr>
        </p:nvSpPr>
        <p:spPr>
          <a:xfrm>
            <a:off x="777922" y="2142699"/>
            <a:ext cx="10822675" cy="3733169"/>
          </a:xfrm>
        </p:spPr>
        <p:txBody>
          <a:bodyPr>
            <a:noAutofit/>
          </a:bodyPr>
          <a:lstStyle/>
          <a:p>
            <a:pPr marL="0" indent="0" algn="just">
              <a:buNone/>
            </a:pPr>
            <a:r>
              <a:rPr lang="en-US" altLang="en-US" b="1" dirty="0">
                <a:latin typeface="Berlin Sans FB" panose="020E0602020502020306" pitchFamily="34" charset="0"/>
                <a:cs typeface="Calibri" panose="020F0502020204030204" pitchFamily="34" charset="0"/>
              </a:rPr>
              <a:t>Section 23(21) of AML ACT 749, as amended.</a:t>
            </a:r>
          </a:p>
          <a:p>
            <a:pPr marL="0" indent="0" algn="just">
              <a:buNone/>
            </a:pPr>
            <a:endParaRPr lang="en-US" altLang="en-US" sz="1400" dirty="0">
              <a:latin typeface="Berlin Sans FB" panose="020E0602020502020306" pitchFamily="34" charset="0"/>
              <a:cs typeface="Calibri" panose="020F0502020204030204" pitchFamily="34" charset="0"/>
            </a:endParaRPr>
          </a:p>
          <a:p>
            <a:pPr marL="0" indent="0" algn="just">
              <a:buFont typeface="Wingdings" panose="05000000000000000000" pitchFamily="2" charset="2"/>
              <a:buNone/>
            </a:pPr>
            <a:r>
              <a:rPr lang="en-US" altLang="en-US" dirty="0">
                <a:latin typeface="Berlin Sans FB" panose="020E0602020502020306" pitchFamily="34" charset="0"/>
                <a:cs typeface="Calibri" panose="020F0502020204030204" pitchFamily="34" charset="0"/>
              </a:rPr>
              <a:t>Where an AI receives a </a:t>
            </a:r>
            <a:r>
              <a:rPr lang="en-US" altLang="en-US" b="1" u="sng" dirty="0">
                <a:latin typeface="Berlin Sans FB" panose="020E0602020502020306" pitchFamily="34" charset="0"/>
                <a:cs typeface="Calibri" panose="020F0502020204030204" pitchFamily="34" charset="0"/>
              </a:rPr>
              <a:t>wire transfer </a:t>
            </a:r>
            <a:r>
              <a:rPr lang="en-US" altLang="en-US" dirty="0">
                <a:latin typeface="Berlin Sans FB" panose="020E0602020502020306" pitchFamily="34" charset="0"/>
                <a:cs typeface="Calibri" panose="020F0502020204030204" pitchFamily="34" charset="0"/>
              </a:rPr>
              <a:t>that does not contain the </a:t>
            </a:r>
            <a:r>
              <a:rPr lang="en-US" altLang="en-US" b="1" u="sng" dirty="0">
                <a:latin typeface="Berlin Sans FB" panose="020E0602020502020306" pitchFamily="34" charset="0"/>
                <a:cs typeface="Calibri" panose="020F0502020204030204" pitchFamily="34" charset="0"/>
              </a:rPr>
              <a:t>complete originator information</a:t>
            </a:r>
            <a:r>
              <a:rPr lang="en-US" altLang="en-US" dirty="0">
                <a:latin typeface="Berlin Sans FB" panose="020E0602020502020306" pitchFamily="34" charset="0"/>
                <a:cs typeface="Calibri" panose="020F0502020204030204" pitchFamily="34" charset="0"/>
              </a:rPr>
              <a:t>, the AI shall take measures to obtain and verify the missing information from the ordering institution or the beneficiary.</a:t>
            </a:r>
          </a:p>
          <a:p>
            <a:pPr marL="0" indent="0" algn="just">
              <a:buFont typeface="Wingdings" panose="05000000000000000000" pitchFamily="2" charset="2"/>
              <a:buNone/>
            </a:pPr>
            <a:endParaRPr lang="en-US" altLang="en-US" dirty="0">
              <a:latin typeface="Berlin Sans FB" panose="020E0602020502020306" pitchFamily="34" charset="0"/>
              <a:cs typeface="Calibri" panose="020F0502020204030204" pitchFamily="34" charset="0"/>
            </a:endParaRPr>
          </a:p>
          <a:p>
            <a:pPr marL="0" indent="0" algn="just">
              <a:buFont typeface="Wingdings" panose="05000000000000000000" pitchFamily="2" charset="2"/>
              <a:buNone/>
            </a:pPr>
            <a:r>
              <a:rPr lang="en-US" altLang="en-US" b="1" dirty="0">
                <a:latin typeface="Berlin Sans FB" panose="020E0602020502020306" pitchFamily="34" charset="0"/>
                <a:cs typeface="Calibri" panose="020F0502020204030204" pitchFamily="34" charset="0"/>
              </a:rPr>
              <a:t>Section 23(22) of AML ACT 749, as amended</a:t>
            </a:r>
            <a:endParaRPr lang="en-US" altLang="en-US" dirty="0">
              <a:latin typeface="Berlin Sans FB" panose="020E0602020502020306" pitchFamily="34" charset="0"/>
              <a:cs typeface="Calibri" panose="020F0502020204030204" pitchFamily="34" charset="0"/>
            </a:endParaRPr>
          </a:p>
          <a:p>
            <a:pPr marL="0" indent="0" algn="just">
              <a:buFont typeface="Wingdings" panose="05000000000000000000" pitchFamily="2" charset="2"/>
              <a:buNone/>
            </a:pPr>
            <a:r>
              <a:rPr lang="en-US" altLang="en-US" dirty="0">
                <a:latin typeface="Berlin Sans FB" panose="020E0602020502020306" pitchFamily="34" charset="0"/>
                <a:cs typeface="Calibri" panose="020F0502020204030204" pitchFamily="34" charset="0"/>
              </a:rPr>
              <a:t>Where the missing information cannot be obtained, the AI shall refuse the transfer and within 24hrs file an STR.</a:t>
            </a:r>
          </a:p>
          <a:p>
            <a:pPr marL="0" indent="0" algn="just">
              <a:buFont typeface="Wingdings" panose="05000000000000000000" pitchFamily="2" charset="2"/>
              <a:buNone/>
            </a:pPr>
            <a:endParaRPr lang="en-US" altLang="en-US" dirty="0">
              <a:latin typeface="Berlin Sans FB" panose="020E0602020502020306" pitchFamily="34" charset="0"/>
              <a:cs typeface="Calibri" panose="020F0502020204030204" pitchFamily="34" charset="0"/>
            </a:endParaRPr>
          </a:p>
          <a:p>
            <a:endParaRPr lang="en-US" dirty="0">
              <a:latin typeface="Berlin Sans FB" panose="020E0602020502020306" pitchFamily="34" charset="0"/>
            </a:endParaRPr>
          </a:p>
        </p:txBody>
      </p:sp>
    </p:spTree>
    <p:extLst>
      <p:ext uri="{BB962C8B-B14F-4D97-AF65-F5344CB8AC3E}">
        <p14:creationId xmlns:p14="http://schemas.microsoft.com/office/powerpoint/2010/main" val="2483456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805725"/>
          </a:xfrm>
        </p:spPr>
        <p:txBody>
          <a:bodyPr>
            <a:noAutofit/>
          </a:bodyPr>
          <a:lstStyle/>
          <a:p>
            <a:r>
              <a:rPr lang="en-US" altLang="en-US" sz="2800" b="1" dirty="0">
                <a:solidFill>
                  <a:srgbClr val="FF0000"/>
                </a:solidFill>
                <a:latin typeface="Berlin Sans FB" panose="020E0602020502020306" pitchFamily="34" charset="0"/>
              </a:rPr>
              <a:t>AIDING  AND ABETTING PER  ACT 749, AS AMENDED</a:t>
            </a:r>
            <a:endParaRPr lang="en-US" sz="2800" b="1" dirty="0">
              <a:solidFill>
                <a:srgbClr val="FF0000"/>
              </a:solidFill>
              <a:latin typeface="Berlin Sans FB" panose="020E0602020502020306" pitchFamily="34" charset="0"/>
            </a:endParaRPr>
          </a:p>
        </p:txBody>
      </p:sp>
      <p:graphicFrame>
        <p:nvGraphicFramePr>
          <p:cNvPr id="4" name="Content Placeholder 1"/>
          <p:cNvGraphicFramePr>
            <a:graphicFrameLocks/>
          </p:cNvGraphicFramePr>
          <p:nvPr>
            <p:extLst>
              <p:ext uri="{D42A27DB-BD31-4B8C-83A1-F6EECF244321}">
                <p14:modId xmlns:p14="http://schemas.microsoft.com/office/powerpoint/2010/main" val="1584407430"/>
              </p:ext>
            </p:extLst>
          </p:nvPr>
        </p:nvGraphicFramePr>
        <p:xfrm>
          <a:off x="250825" y="1773238"/>
          <a:ext cx="10645773" cy="45047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238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GB" altLang="en-US" b="1" dirty="0">
                <a:latin typeface="Berlin Sans FB" panose="020E0602020502020306" pitchFamily="34" charset="0"/>
              </a:rPr>
            </a:br>
            <a:r>
              <a:rPr lang="en-GB" altLang="en-US" dirty="0">
                <a:latin typeface="Berlin Sans FB" panose="020E0602020502020306" pitchFamily="34" charset="0"/>
              </a:rPr>
              <a:t>Tipping Off</a:t>
            </a:r>
            <a:r>
              <a:rPr lang="en-US" altLang="en-US" dirty="0">
                <a:latin typeface="Berlin Sans FB" panose="020E0602020502020306" pitchFamily="34" charset="0"/>
              </a:rPr>
              <a:t> – R21</a:t>
            </a:r>
            <a:br>
              <a:rPr lang="en-US" altLang="en-US" dirty="0">
                <a:latin typeface="Berlin Sans FB" panose="020E0602020502020306" pitchFamily="34" charset="0"/>
              </a:rPr>
            </a:br>
            <a:endParaRPr lang="en-US" dirty="0">
              <a:latin typeface="Berlin Sans FB" panose="020E0602020502020306" pitchFamily="34" charset="0"/>
            </a:endParaRPr>
          </a:p>
        </p:txBody>
      </p:sp>
      <p:pic>
        <p:nvPicPr>
          <p:cNvPr id="3" name="Picture 8" descr="http://t2.gstatic.com/images?q=tbn:ANd9GcRPBFPcu6OUEqKewMiAnTRHGhFxsYGIZqODLmPgZUaaVni__sO9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7715" y="2499049"/>
            <a:ext cx="4534092" cy="3444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369331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271</TotalTime>
  <Words>805</Words>
  <Application>Microsoft Office PowerPoint</Application>
  <PresentationFormat>Widescreen</PresentationFormat>
  <Paragraphs>63</Paragraphs>
  <Slides>15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Berlin Sans FB</vt:lpstr>
      <vt:lpstr>Calibri</vt:lpstr>
      <vt:lpstr>Garamond</vt:lpstr>
      <vt:lpstr>Wingdings</vt:lpstr>
      <vt:lpstr>Wingdings 2</vt:lpstr>
      <vt:lpstr>Organic</vt:lpstr>
      <vt:lpstr>       PRESENTATION   TO   ARB APEX BANK/RURAL AND COMMUNITY BANKS COMPLIANCE FORUM   ON </vt:lpstr>
      <vt:lpstr>What is a Suspicious Transaction Report</vt:lpstr>
      <vt:lpstr>PowerPoint Presentation</vt:lpstr>
      <vt:lpstr>Reporting Suspicious Transaction</vt:lpstr>
      <vt:lpstr>What makes a transaction Suspicious or  Unusual?</vt:lpstr>
      <vt:lpstr>How to report a suspicious transaction</vt:lpstr>
      <vt:lpstr>How to report a suspicious transaction (Cont’d)</vt:lpstr>
      <vt:lpstr>AIDING  AND ABETTING PER  ACT 749, AS AMENDED</vt:lpstr>
      <vt:lpstr> Tipping Off – R21 </vt:lpstr>
      <vt:lpstr>Protection of Staff who report Violations</vt:lpstr>
      <vt:lpstr>Cash Transaction Report (CTR)</vt:lpstr>
      <vt:lpstr>How to Report CTRs</vt:lpstr>
      <vt:lpstr>How to Report CTRs (Cont’d)</vt:lpstr>
      <vt:lpstr>Takeaways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TO  EDC INVEST MENT LTD  ON</dc:title>
  <dc:creator>Esther Asamoah</dc:creator>
  <cp:lastModifiedBy>Godfred</cp:lastModifiedBy>
  <cp:revision>34</cp:revision>
  <dcterms:created xsi:type="dcterms:W3CDTF">2018-03-28T09:00:57Z</dcterms:created>
  <dcterms:modified xsi:type="dcterms:W3CDTF">2022-11-28T13:40:28Z</dcterms:modified>
</cp:coreProperties>
</file>